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55"/>
  </p:notesMasterIdLst>
  <p:sldIdLst>
    <p:sldId id="257" r:id="rId4"/>
    <p:sldId id="270" r:id="rId5"/>
    <p:sldId id="271" r:id="rId6"/>
    <p:sldId id="275" r:id="rId7"/>
    <p:sldId id="276" r:id="rId8"/>
    <p:sldId id="304" r:id="rId9"/>
    <p:sldId id="305" r:id="rId10"/>
    <p:sldId id="306" r:id="rId11"/>
    <p:sldId id="307" r:id="rId12"/>
    <p:sldId id="308" r:id="rId13"/>
    <p:sldId id="309" r:id="rId14"/>
    <p:sldId id="310" r:id="rId15"/>
    <p:sldId id="297" r:id="rId16"/>
    <p:sldId id="262" r:id="rId17"/>
    <p:sldId id="258" r:id="rId18"/>
    <p:sldId id="303" r:id="rId19"/>
    <p:sldId id="302" r:id="rId20"/>
    <p:sldId id="296" r:id="rId21"/>
    <p:sldId id="301" r:id="rId22"/>
    <p:sldId id="263" r:id="rId23"/>
    <p:sldId id="300" r:id="rId24"/>
    <p:sldId id="278" r:id="rId25"/>
    <p:sldId id="298" r:id="rId26"/>
    <p:sldId id="277" r:id="rId27"/>
    <p:sldId id="279" r:id="rId28"/>
    <p:sldId id="282" r:id="rId29"/>
    <p:sldId id="311" r:id="rId30"/>
    <p:sldId id="283" r:id="rId31"/>
    <p:sldId id="284" r:id="rId32"/>
    <p:sldId id="314" r:id="rId33"/>
    <p:sldId id="280" r:id="rId34"/>
    <p:sldId id="281" r:id="rId35"/>
    <p:sldId id="286" r:id="rId36"/>
    <p:sldId id="285" r:id="rId37"/>
    <p:sldId id="264" r:id="rId38"/>
    <p:sldId id="312" r:id="rId39"/>
    <p:sldId id="287" r:id="rId40"/>
    <p:sldId id="313" r:id="rId41"/>
    <p:sldId id="293" r:id="rId42"/>
    <p:sldId id="294" r:id="rId43"/>
    <p:sldId id="265" r:id="rId44"/>
    <p:sldId id="288" r:id="rId45"/>
    <p:sldId id="295" r:id="rId46"/>
    <p:sldId id="289" r:id="rId47"/>
    <p:sldId id="290" r:id="rId48"/>
    <p:sldId id="291" r:id="rId49"/>
    <p:sldId id="292" r:id="rId50"/>
    <p:sldId id="266" r:id="rId51"/>
    <p:sldId id="267" r:id="rId52"/>
    <p:sldId id="268" r:id="rId53"/>
    <p:sldId id="269"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5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CA5E48-4037-464B-B0CD-A57309264C70}" type="datetimeFigureOut">
              <a:rPr lang="en-US" smtClean="0"/>
              <a:pPr/>
              <a:t>10/31/2012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AD4A70-2F51-4146-B9C4-8BA4F7541B2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10/31/2012 11:43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a:p>
            <a:endParaRPr lang="en-US" sz="500" dirty="0"/>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8EBB2105-C375-48FE-9A78-74A683A450DD}" type="slidenum">
              <a:rPr lang="en-US" smtClean="0"/>
              <a:pPr/>
              <a:t>3</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5075559-6FC6-42D9-B5C3-90306366A3EB}" type="slidenum">
              <a:rPr lang="en-US" smtClean="0"/>
              <a:pPr/>
              <a:t>37</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73398CE6-30A4-4C2A-826E-D55717011C09}" type="slidenum">
              <a:rPr lang="en-US" smtClean="0"/>
              <a:pPr/>
              <a:t>40</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707A8AB9-7ED8-482A-A037-34C289DB6433}" type="slidenum">
              <a:rPr lang="en-US" smtClean="0"/>
              <a:pPr/>
              <a:t>47</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dirty="0"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5.html" TargetMode="External"/><Relationship Id="rId2" Type="http://schemas.openxmlformats.org/officeDocument/2006/relationships/image" Target="../media/image21.jpe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7.jpeg"/><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instructional1.calstatela.edu/bevans/Art101/Art101B-9-Gothic/WebPage-Thumb.00003.html"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instructional1.calstatela.edu/bevans/Art101/Art101B-9-Gothic/WebPage-Thumb.00003.html"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3.html" TargetMode="External"/><Relationship Id="rId2" Type="http://schemas.openxmlformats.org/officeDocument/2006/relationships/image" Target="../media/image43.jpeg"/><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instructional1.calstatela.edu/bevans/Art101/Art101B-9-Gothic/WebPage-Thumb.00006.html" TargetMode="Externa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6.html" TargetMode="External"/><Relationship Id="rId2" Type="http://schemas.openxmlformats.org/officeDocument/2006/relationships/image" Target="../media/image47.jpeg"/><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3.html" TargetMode="External"/><Relationship Id="rId2" Type="http://schemas.openxmlformats.org/officeDocument/2006/relationships/image" Target="../media/image48.jpeg"/><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instructional1.calstatela.edu/bevans/Art101/Art101B-9-Gothic/index.html" TargetMode="External"/><Relationship Id="rId1" Type="http://schemas.openxmlformats.org/officeDocument/2006/relationships/slideLayout" Target="../slideLayouts/slideLayout4.xml"/><Relationship Id="rId5" Type="http://schemas.openxmlformats.org/officeDocument/2006/relationships/image" Target="../media/image50.jpeg"/><Relationship Id="rId4" Type="http://schemas.openxmlformats.org/officeDocument/2006/relationships/hyperlink" Target="http://instructional1.calstatela.edu/bevans/Art101/Art101B-8-Romanesque/index.html"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6.html" TargetMode="External"/><Relationship Id="rId2" Type="http://schemas.openxmlformats.org/officeDocument/2006/relationships/image" Target="../media/image51.jpeg"/><Relationship Id="rId1" Type="http://schemas.openxmlformats.org/officeDocument/2006/relationships/slideLayout" Target="../slideLayouts/slideLayout4.xml"/><Relationship Id="rId4" Type="http://schemas.openxmlformats.org/officeDocument/2006/relationships/image" Target="../media/image52.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instructional1.calstatela.edu/bevans/Art101/Art101B-9-Gothic/WebPage-Thumb.00006.html" TargetMode="Externa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 Id="rId5" Type="http://schemas.openxmlformats.org/officeDocument/2006/relationships/image" Target="../media/image40.jpeg"/><Relationship Id="rId4" Type="http://schemas.openxmlformats.org/officeDocument/2006/relationships/image" Target="../media/image39.jpeg"/></Relationships>
</file>

<file path=ppt/slides/_rels/slide3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instructional1.calstatela.edu/bevans/Art101/Art101B-9-Gothic/WebPage-Thumb.00004.html"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1.jpeg"/></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4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instructional1.calstatela.edu/bevans/Art101/Art101B-9-Gothic/WebPage-Thumb.00002.html" TargetMode="External"/><Relationship Id="rId7" Type="http://schemas.openxmlformats.org/officeDocument/2006/relationships/image" Target="../media/image72.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71.jpeg"/><Relationship Id="rId5" Type="http://schemas.openxmlformats.org/officeDocument/2006/relationships/hyperlink" Target="http://instructional1.calstatela.edu/bevans/Art101/Art101B-9-Gothic/WebPage-Thumb.00003.html" TargetMode="External"/><Relationship Id="rId4" Type="http://schemas.openxmlformats.org/officeDocument/2006/relationships/image" Target="../media/image70.jpeg"/></Relationships>
</file>

<file path=ppt/slides/_rels/slide48.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jpeg"/><Relationship Id="rId18" Type="http://schemas.openxmlformats.org/officeDocument/2006/relationships/image" Target="../media/image89.jpeg"/><Relationship Id="rId3" Type="http://schemas.openxmlformats.org/officeDocument/2006/relationships/image" Target="../media/image74.jpeg"/><Relationship Id="rId7" Type="http://schemas.openxmlformats.org/officeDocument/2006/relationships/image" Target="../media/image78.jpeg"/><Relationship Id="rId12" Type="http://schemas.openxmlformats.org/officeDocument/2006/relationships/image" Target="../media/image83.jpeg"/><Relationship Id="rId17" Type="http://schemas.openxmlformats.org/officeDocument/2006/relationships/image" Target="../media/image88.jpeg"/><Relationship Id="rId2" Type="http://schemas.openxmlformats.org/officeDocument/2006/relationships/image" Target="../media/image73.jpeg"/><Relationship Id="rId16" Type="http://schemas.openxmlformats.org/officeDocument/2006/relationships/image" Target="../media/image87.jpeg"/><Relationship Id="rId20" Type="http://schemas.openxmlformats.org/officeDocument/2006/relationships/image" Target="../media/image91.png"/><Relationship Id="rId1" Type="http://schemas.openxmlformats.org/officeDocument/2006/relationships/slideLayout" Target="../slideLayouts/slideLayout4.xml"/><Relationship Id="rId6" Type="http://schemas.openxmlformats.org/officeDocument/2006/relationships/image" Target="../media/image77.jpeg"/><Relationship Id="rId11" Type="http://schemas.openxmlformats.org/officeDocument/2006/relationships/image" Target="../media/image82.jpeg"/><Relationship Id="rId5" Type="http://schemas.openxmlformats.org/officeDocument/2006/relationships/image" Target="../media/image76.jpeg"/><Relationship Id="rId15" Type="http://schemas.openxmlformats.org/officeDocument/2006/relationships/image" Target="../media/image86.jpeg"/><Relationship Id="rId10" Type="http://schemas.openxmlformats.org/officeDocument/2006/relationships/image" Target="../media/image81.jpeg"/><Relationship Id="rId19" Type="http://schemas.openxmlformats.org/officeDocument/2006/relationships/image" Target="../media/image90.png"/><Relationship Id="rId4" Type="http://schemas.openxmlformats.org/officeDocument/2006/relationships/image" Target="../media/image75.jpeg"/><Relationship Id="rId9" Type="http://schemas.openxmlformats.org/officeDocument/2006/relationships/image" Target="../media/image80.jpeg"/><Relationship Id="rId14" Type="http://schemas.openxmlformats.org/officeDocument/2006/relationships/image" Target="../media/image85.jpeg"/></Relationships>
</file>

<file path=ppt/slides/_rels/slide49.xml.rels><?xml version="1.0" encoding="UTF-8" standalone="yes"?>
<Relationships xmlns="http://schemas.openxmlformats.org/package/2006/relationships"><Relationship Id="rId8" Type="http://schemas.openxmlformats.org/officeDocument/2006/relationships/image" Target="../media/image97.jpeg"/><Relationship Id="rId13" Type="http://schemas.openxmlformats.org/officeDocument/2006/relationships/image" Target="../media/image102.jpeg"/><Relationship Id="rId3" Type="http://schemas.openxmlformats.org/officeDocument/2006/relationships/image" Target="../media/image93.jpeg"/><Relationship Id="rId7" Type="http://schemas.openxmlformats.org/officeDocument/2006/relationships/image" Target="../media/image96.jpeg"/><Relationship Id="rId12" Type="http://schemas.openxmlformats.org/officeDocument/2006/relationships/image" Target="../media/image101.jpeg"/><Relationship Id="rId2" Type="http://schemas.openxmlformats.org/officeDocument/2006/relationships/image" Target="../media/image92.jpeg"/><Relationship Id="rId1" Type="http://schemas.openxmlformats.org/officeDocument/2006/relationships/slideLayout" Target="../slideLayouts/slideLayout4.xml"/><Relationship Id="rId6" Type="http://schemas.openxmlformats.org/officeDocument/2006/relationships/image" Target="../media/image95.jpeg"/><Relationship Id="rId11" Type="http://schemas.openxmlformats.org/officeDocument/2006/relationships/image" Target="../media/image100.jpeg"/><Relationship Id="rId5" Type="http://schemas.openxmlformats.org/officeDocument/2006/relationships/image" Target="../media/image94.jpeg"/><Relationship Id="rId15" Type="http://schemas.openxmlformats.org/officeDocument/2006/relationships/image" Target="../media/image104.jpeg"/><Relationship Id="rId10" Type="http://schemas.openxmlformats.org/officeDocument/2006/relationships/image" Target="../media/image99.jpeg"/><Relationship Id="rId4" Type="http://schemas.openxmlformats.org/officeDocument/2006/relationships/image" Target="../media/image39.jpeg"/><Relationship Id="rId9" Type="http://schemas.openxmlformats.org/officeDocument/2006/relationships/image" Target="../media/image98.jpeg"/><Relationship Id="rId14" Type="http://schemas.openxmlformats.org/officeDocument/2006/relationships/image" Target="../media/image103.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upload.wikimedia.org/wikipedia/commons/b/b2/France_laMadadleineVezelay_tympanum_a.jpg" TargetMode="Externa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instructional1.calstatela.edu/bevans/Art101/Art101B-9-Gothic/WebPage-Thumb.00004.html" TargetMode="External"/><Relationship Id="rId1" Type="http://schemas.openxmlformats.org/officeDocument/2006/relationships/slideLayout" Target="../slideLayouts/slideLayout4.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Gothic Art </a:t>
            </a:r>
            <a:br>
              <a:rPr lang="en-US" dirty="0" smtClean="0"/>
            </a:br>
            <a:endParaRPr lang="en-US" dirty="0"/>
          </a:p>
        </p:txBody>
      </p:sp>
      <p:sp>
        <p:nvSpPr>
          <p:cNvPr id="3" name="Subtitle 2"/>
          <p:cNvSpPr>
            <a:spLocks noGrp="1"/>
          </p:cNvSpPr>
          <p:nvPr>
            <p:ph type="subTitle" idx="1"/>
          </p:nvPr>
        </p:nvSpPr>
        <p:spPr>
          <a:xfrm>
            <a:off x="730249" y="4344988"/>
            <a:ext cx="7681913" cy="1293812"/>
          </a:xfrm>
        </p:spPr>
        <p:txBody>
          <a:bodyPr>
            <a:normAutofit/>
          </a:bodyPr>
          <a:lstStyle/>
          <a:p>
            <a:r>
              <a:rPr lang="en-US" dirty="0" smtClean="0"/>
              <a:t>Day 2</a:t>
            </a:r>
          </a:p>
          <a:p>
            <a:r>
              <a:rPr lang="en-US" dirty="0" smtClean="0"/>
              <a:t>The Lecture </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724400" y="230189"/>
            <a:ext cx="4038600" cy="1141412"/>
          </a:xfrm>
        </p:spPr>
        <p:txBody>
          <a:bodyPr/>
          <a:lstStyle/>
          <a:p>
            <a:r>
              <a:rPr lang="en-US" sz="2000" b="1" dirty="0" smtClean="0"/>
              <a:t>Westminster Abbey</a:t>
            </a:r>
            <a:br>
              <a:rPr lang="en-US" sz="2000" b="1" dirty="0" smtClean="0"/>
            </a:br>
            <a:r>
              <a:rPr lang="en-US" sz="2000" b="1" dirty="0" smtClean="0"/>
              <a:t>London England</a:t>
            </a:r>
            <a:br>
              <a:rPr lang="en-US" sz="2000" b="1" dirty="0" smtClean="0"/>
            </a:br>
            <a:r>
              <a:rPr lang="en-US" sz="2000" b="1" dirty="0" smtClean="0"/>
              <a:t>Perpendicular Gothic</a:t>
            </a:r>
            <a:br>
              <a:rPr lang="en-US" sz="2000" b="1" dirty="0" smtClean="0"/>
            </a:br>
            <a:r>
              <a:rPr lang="en-US" sz="2000" b="1" dirty="0"/>
              <a:t>1500 CE</a:t>
            </a:r>
            <a:r>
              <a:rPr lang="en-US" sz="2000" dirty="0"/>
              <a:t/>
            </a:r>
            <a:br>
              <a:rPr lang="en-US" sz="2000" dirty="0"/>
            </a:br>
            <a:endParaRPr lang="en-US" sz="2000" b="1" dirty="0" smtClean="0"/>
          </a:p>
        </p:txBody>
      </p:sp>
      <p:sp>
        <p:nvSpPr>
          <p:cNvPr id="33795" name="Rectangle 3"/>
          <p:cNvSpPr>
            <a:spLocks noGrp="1" noChangeArrowheads="1"/>
          </p:cNvSpPr>
          <p:nvPr>
            <p:ph type="body" idx="1"/>
          </p:nvPr>
        </p:nvSpPr>
        <p:spPr>
          <a:xfrm>
            <a:off x="4800600" y="1412875"/>
            <a:ext cx="3962400" cy="3619452"/>
          </a:xfrm>
        </p:spPr>
        <p:style>
          <a:lnRef idx="1">
            <a:schemeClr val="accent2"/>
          </a:lnRef>
          <a:fillRef idx="3">
            <a:schemeClr val="accent2"/>
          </a:fillRef>
          <a:effectRef idx="2">
            <a:schemeClr val="accent2"/>
          </a:effectRef>
          <a:fontRef idx="minor">
            <a:schemeClr val="lt1"/>
          </a:fontRef>
        </p:style>
        <p:txBody>
          <a:bodyPr/>
          <a:lstStyle/>
          <a:p>
            <a:r>
              <a:rPr lang="en-US" sz="2400" dirty="0" smtClean="0"/>
              <a:t>-Fan vaults </a:t>
            </a:r>
          </a:p>
          <a:p>
            <a:r>
              <a:rPr lang="en-US" sz="2400" dirty="0" smtClean="0"/>
              <a:t>-Organic </a:t>
            </a:r>
          </a:p>
          <a:p>
            <a:r>
              <a:rPr lang="en-US" sz="2400" dirty="0" smtClean="0"/>
              <a:t>-English desire for knotting references the Celtic knotting form the early medieval period</a:t>
            </a:r>
          </a:p>
          <a:p>
            <a:r>
              <a:rPr lang="en-US" sz="2400" dirty="0" smtClean="0"/>
              <a:t>-Linked to the Flamboyant style in France  </a:t>
            </a:r>
          </a:p>
          <a:p>
            <a:r>
              <a:rPr lang="en-US" sz="2400" dirty="0" smtClean="0"/>
              <a:t>-Perpendicular gothic (unique to England) </a:t>
            </a:r>
          </a:p>
        </p:txBody>
      </p:sp>
      <p:pic>
        <p:nvPicPr>
          <p:cNvPr id="5" name="Picture 1026" descr="PCD"/>
          <p:cNvPicPr>
            <a:picLocks noChangeAspect="1" noChangeArrowheads="1"/>
          </p:cNvPicPr>
          <p:nvPr/>
        </p:nvPicPr>
        <p:blipFill>
          <a:blip r:embed="rId2" cstate="print"/>
          <a:srcRect/>
          <a:stretch>
            <a:fillRect/>
          </a:stretch>
        </p:blipFill>
        <p:spPr bwMode="auto">
          <a:xfrm>
            <a:off x="304799" y="228600"/>
            <a:ext cx="4289659" cy="6400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dissolve">
                                      <p:cBhvr>
                                        <p:cTn id="7" dur="500"/>
                                        <p:tgtEl>
                                          <p:spTgt spid="33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dissolve">
                                      <p:cBhvr>
                                        <p:cTn id="12" dur="500"/>
                                        <p:tgtEl>
                                          <p:spTgt spid="337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dissolve">
                                      <p:cBhvr>
                                        <p:cTn id="17" dur="500"/>
                                        <p:tgtEl>
                                          <p:spTgt spid="337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3795">
                                            <p:txEl>
                                              <p:pRg st="3" end="3"/>
                                            </p:txEl>
                                          </p:spTgt>
                                        </p:tgtEl>
                                        <p:attrNameLst>
                                          <p:attrName>style.visibility</p:attrName>
                                        </p:attrNameLst>
                                      </p:cBhvr>
                                      <p:to>
                                        <p:strVal val="visible"/>
                                      </p:to>
                                    </p:set>
                                    <p:animEffect transition="in" filter="dissolve">
                                      <p:cBhvr>
                                        <p:cTn id="22" dur="500"/>
                                        <p:tgtEl>
                                          <p:spTgt spid="337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3795">
                                            <p:txEl>
                                              <p:pRg st="4" end="4"/>
                                            </p:txEl>
                                          </p:spTgt>
                                        </p:tgtEl>
                                        <p:attrNameLst>
                                          <p:attrName>style.visibility</p:attrName>
                                        </p:attrNameLst>
                                      </p:cBhvr>
                                      <p:to>
                                        <p:strVal val="visible"/>
                                      </p:to>
                                    </p:set>
                                    <p:animEffect transition="in" filter="dissolve">
                                      <p:cBhvr>
                                        <p:cTn id="27" dur="5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en-US" smtClean="0"/>
          </a:p>
        </p:txBody>
      </p:sp>
      <p:sp>
        <p:nvSpPr>
          <p:cNvPr id="34819" name="Rectangle 3"/>
          <p:cNvSpPr>
            <a:spLocks noGrp="1" noChangeArrowheads="1"/>
          </p:cNvSpPr>
          <p:nvPr>
            <p:ph type="body" idx="1"/>
          </p:nvPr>
        </p:nvSpPr>
        <p:spPr/>
        <p:txBody>
          <a:bodyPr/>
          <a:lstStyle/>
          <a:p>
            <a:pPr eaLnBrk="1" hangingPunct="1"/>
            <a:endParaRPr lang="en-US" smtClean="0"/>
          </a:p>
        </p:txBody>
      </p:sp>
      <p:pic>
        <p:nvPicPr>
          <p:cNvPr id="5" name="Picture 3" descr="msotw9_temp0"/>
          <p:cNvPicPr>
            <a:picLocks noChangeAspect="1" noChangeArrowheads="1"/>
          </p:cNvPicPr>
          <p:nvPr/>
        </p:nvPicPr>
        <p:blipFill>
          <a:blip r:embed="rId2" cstate="print">
            <a:lum bright="6000" contrast="12000"/>
          </a:blip>
          <a:srcRect/>
          <a:stretch>
            <a:fillRect/>
          </a:stretch>
        </p:blipFill>
        <p:spPr bwMode="auto">
          <a:xfrm>
            <a:off x="4709905" y="0"/>
            <a:ext cx="4434095" cy="6553200"/>
          </a:xfrm>
          <a:prstGeom prst="rect">
            <a:avLst/>
          </a:prstGeom>
          <a:noFill/>
          <a:ln w="9525">
            <a:solidFill>
              <a:schemeClr val="bg2"/>
            </a:solidFill>
            <a:miter lim="800000"/>
            <a:headEnd/>
            <a:tailEnd/>
          </a:ln>
        </p:spPr>
      </p:pic>
      <p:pic>
        <p:nvPicPr>
          <p:cNvPr id="6" name="Picture 5" descr="Westminster Abbey.  Chapel of Henry VII.   1503-1519">
            <a:hlinkClick r:id="rId3"/>
          </p:cNvPr>
          <p:cNvPicPr>
            <a:picLocks noChangeAspect="1" noChangeArrowheads="1"/>
          </p:cNvPicPr>
          <p:nvPr/>
        </p:nvPicPr>
        <p:blipFill>
          <a:blip r:embed="rId4" cstate="print"/>
          <a:srcRect/>
          <a:stretch>
            <a:fillRect/>
          </a:stretch>
        </p:blipFill>
        <p:spPr bwMode="auto">
          <a:xfrm>
            <a:off x="0" y="0"/>
            <a:ext cx="493712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026" descr="PCD"/>
          <p:cNvPicPr>
            <a:picLocks noChangeAspect="1" noChangeArrowheads="1"/>
          </p:cNvPicPr>
          <p:nvPr/>
        </p:nvPicPr>
        <p:blipFill>
          <a:blip r:embed="rId2" cstate="print"/>
          <a:srcRect/>
          <a:stretch>
            <a:fillRect/>
          </a:stretch>
        </p:blipFill>
        <p:spPr bwMode="auto">
          <a:xfrm>
            <a:off x="4343400" y="0"/>
            <a:ext cx="2425700" cy="3619500"/>
          </a:xfrm>
          <a:prstGeom prst="rect">
            <a:avLst/>
          </a:prstGeom>
          <a:noFill/>
          <a:ln w="9525">
            <a:noFill/>
            <a:miter lim="800000"/>
            <a:headEnd/>
            <a:tailEnd/>
          </a:ln>
        </p:spPr>
      </p:pic>
      <p:sp>
        <p:nvSpPr>
          <p:cNvPr id="12291" name="Title 1"/>
          <p:cNvSpPr>
            <a:spLocks noGrp="1"/>
          </p:cNvSpPr>
          <p:nvPr>
            <p:ph type="title"/>
          </p:nvPr>
        </p:nvSpPr>
        <p:spPr>
          <a:xfrm>
            <a:off x="0" y="0"/>
            <a:ext cx="4267200" cy="1417638"/>
          </a:xfrm>
        </p:spPr>
        <p:txBody>
          <a:bodyPr/>
          <a:lstStyle/>
          <a:p>
            <a:r>
              <a:rPr lang="en-US" sz="4800" smtClean="0">
                <a:latin typeface="High Tower Text" pitchFamily="18" charset="0"/>
              </a:rPr>
              <a:t>English Gothic</a:t>
            </a:r>
          </a:p>
        </p:txBody>
      </p:sp>
      <p:sp>
        <p:nvSpPr>
          <p:cNvPr id="3" name="Content Placeholder 2"/>
          <p:cNvSpPr>
            <a:spLocks noGrp="1"/>
          </p:cNvSpPr>
          <p:nvPr>
            <p:ph idx="1"/>
          </p:nvPr>
        </p:nvSpPr>
        <p:spPr>
          <a:xfrm>
            <a:off x="0" y="1219200"/>
            <a:ext cx="4343400" cy="5638800"/>
          </a:xfrm>
        </p:spPr>
        <p:style>
          <a:lnRef idx="1">
            <a:schemeClr val="accent6"/>
          </a:lnRef>
          <a:fillRef idx="3">
            <a:schemeClr val="accent6"/>
          </a:fillRef>
          <a:effectRef idx="2">
            <a:schemeClr val="accent6"/>
          </a:effectRef>
          <a:fontRef idx="minor">
            <a:schemeClr val="lt1"/>
          </a:fontRef>
        </p:style>
        <p:txBody>
          <a:bodyPr rtlCol="0">
            <a:normAutofit fontScale="92500" lnSpcReduction="10000"/>
          </a:bodyPr>
          <a:lstStyle/>
          <a:p>
            <a:pPr fontAlgn="auto">
              <a:lnSpc>
                <a:spcPct val="90000"/>
              </a:lnSpc>
              <a:spcAft>
                <a:spcPts val="0"/>
              </a:spcAft>
              <a:buFont typeface="Arial" pitchFamily="34" charset="0"/>
              <a:buChar char="•"/>
              <a:defRPr/>
            </a:pPr>
            <a:r>
              <a:rPr lang="en-US" sz="3000" dirty="0" smtClean="0">
                <a:latin typeface="Bookman Old Style" pitchFamily="18" charset="0"/>
              </a:rPr>
              <a:t>Perpendicular Style</a:t>
            </a:r>
          </a:p>
          <a:p>
            <a:pPr fontAlgn="auto">
              <a:lnSpc>
                <a:spcPct val="90000"/>
              </a:lnSpc>
              <a:spcAft>
                <a:spcPts val="0"/>
              </a:spcAft>
              <a:buFont typeface="Arial" pitchFamily="34" charset="0"/>
              <a:buChar char="•"/>
              <a:defRPr/>
            </a:pPr>
            <a:r>
              <a:rPr lang="en-US" sz="3000" dirty="0" smtClean="0">
                <a:latin typeface="Bookman Old Style" pitchFamily="18" charset="0"/>
              </a:rPr>
              <a:t>Fan Vaulting</a:t>
            </a:r>
          </a:p>
          <a:p>
            <a:pPr fontAlgn="auto">
              <a:spcAft>
                <a:spcPts val="0"/>
              </a:spcAft>
              <a:buFont typeface="Arial" pitchFamily="34" charset="0"/>
              <a:buChar char="•"/>
              <a:defRPr/>
            </a:pPr>
            <a:r>
              <a:rPr lang="en-US" dirty="0" smtClean="0">
                <a:latin typeface="Bookman Old Style" pitchFamily="18" charset="0"/>
                <a:cs typeface="Tahoma" pitchFamily="34" charset="0"/>
              </a:rPr>
              <a:t>horizontal emphasis in a long rectilinear plan</a:t>
            </a:r>
            <a:r>
              <a:rPr lang="en-US" dirty="0" smtClean="0">
                <a:latin typeface="Bookman Old Style" pitchFamily="18" charset="0"/>
                <a:cs typeface="Times New Roman" pitchFamily="18" charset="0"/>
              </a:rPr>
              <a:t> </a:t>
            </a:r>
            <a:r>
              <a:rPr lang="en-US" dirty="0" smtClean="0">
                <a:latin typeface="Bookman Old Style" pitchFamily="18" charset="0"/>
                <a:cs typeface="Tahoma" pitchFamily="34" charset="0"/>
              </a:rPr>
              <a:t> </a:t>
            </a:r>
            <a:endParaRPr lang="en-US" dirty="0" smtClean="0">
              <a:latin typeface="Bookman Old Style" pitchFamily="18" charset="0"/>
              <a:cs typeface="Times New Roman" pitchFamily="18" charset="0"/>
            </a:endParaRPr>
          </a:p>
          <a:p>
            <a:pPr fontAlgn="auto">
              <a:spcAft>
                <a:spcPts val="0"/>
              </a:spcAft>
              <a:buFont typeface="Arial" pitchFamily="34" charset="0"/>
              <a:buChar char="•"/>
              <a:defRPr/>
            </a:pPr>
            <a:r>
              <a:rPr lang="en-US" dirty="0" smtClean="0">
                <a:latin typeface="Bookman Old Style" pitchFamily="18" charset="0"/>
                <a:cs typeface="Tahoma" pitchFamily="34" charset="0"/>
              </a:rPr>
              <a:t>more emphasis on the cross tower than the fa</a:t>
            </a:r>
            <a:r>
              <a:rPr lang="en-US" dirty="0" smtClean="0">
                <a:latin typeface="Bookman Old Style" pitchFamily="18" charset="0"/>
                <a:cs typeface="Times New Roman" pitchFamily="18" charset="0"/>
              </a:rPr>
              <a:t>ç</a:t>
            </a:r>
            <a:r>
              <a:rPr lang="en-US" dirty="0" smtClean="0">
                <a:latin typeface="Bookman Old Style" pitchFamily="18" charset="0"/>
                <a:cs typeface="Tahoma" pitchFamily="34" charset="0"/>
              </a:rPr>
              <a:t>ade </a:t>
            </a:r>
            <a:endParaRPr lang="en-US" dirty="0" smtClean="0">
              <a:latin typeface="Bookman Old Style" pitchFamily="18" charset="0"/>
              <a:cs typeface="Times New Roman" pitchFamily="18" charset="0"/>
            </a:endParaRPr>
          </a:p>
          <a:p>
            <a:pPr fontAlgn="auto">
              <a:spcAft>
                <a:spcPts val="0"/>
              </a:spcAft>
              <a:buFont typeface="Arial" pitchFamily="34" charset="0"/>
              <a:buChar char="•"/>
              <a:defRPr/>
            </a:pPr>
            <a:r>
              <a:rPr lang="en-US" dirty="0" smtClean="0">
                <a:latin typeface="Bookman Old Style" pitchFamily="18" charset="0"/>
                <a:cs typeface="Tahoma" pitchFamily="34" charset="0"/>
              </a:rPr>
              <a:t>less interest in height </a:t>
            </a:r>
          </a:p>
          <a:p>
            <a:pPr fontAlgn="auto">
              <a:spcAft>
                <a:spcPts val="0"/>
              </a:spcAft>
              <a:buFont typeface="Arial" pitchFamily="34" charset="0"/>
              <a:buChar char="•"/>
              <a:defRPr/>
            </a:pPr>
            <a:r>
              <a:rPr lang="en-US" dirty="0" smtClean="0">
                <a:latin typeface="Bookman Old Style" pitchFamily="18" charset="0"/>
                <a:cs typeface="Times New Roman" pitchFamily="18" charset="0"/>
              </a:rPr>
              <a:t>Nave ends with a flat wall rather than in a round apse</a:t>
            </a:r>
            <a:r>
              <a:rPr lang="en-US" dirty="0" smtClean="0">
                <a:latin typeface="Bookman Old Style" pitchFamily="18" charset="0"/>
              </a:rPr>
              <a:t> </a:t>
            </a:r>
          </a:p>
          <a:p>
            <a:pPr fontAlgn="auto">
              <a:spcAft>
                <a:spcPts val="0"/>
              </a:spcAft>
              <a:buFont typeface="Arial" pitchFamily="34" charset="0"/>
              <a:buChar char="•"/>
              <a:defRPr/>
            </a:pPr>
            <a:endParaRPr lang="en-US" dirty="0" smtClean="0">
              <a:latin typeface="Copperplate Gothic Light" pitchFamily="34" charset="0"/>
              <a:cs typeface="Times New Roman" pitchFamily="18" charset="0"/>
            </a:endParaRPr>
          </a:p>
          <a:p>
            <a:pPr fontAlgn="auto">
              <a:spcAft>
                <a:spcPts val="0"/>
              </a:spcAft>
              <a:buFont typeface="Arial" pitchFamily="34" charset="0"/>
              <a:buChar char="•"/>
              <a:defRPr/>
            </a:pPr>
            <a:endParaRPr lang="en-US" dirty="0"/>
          </a:p>
        </p:txBody>
      </p:sp>
      <p:pic>
        <p:nvPicPr>
          <p:cNvPr id="12293" name="Picture 4" descr="Salisbury Cathedral - 2"/>
          <p:cNvPicPr>
            <a:picLocks noChangeAspect="1" noChangeArrowheads="1"/>
          </p:cNvPicPr>
          <p:nvPr/>
        </p:nvPicPr>
        <p:blipFill>
          <a:blip r:embed="rId3" cstate="print"/>
          <a:srcRect/>
          <a:stretch>
            <a:fillRect/>
          </a:stretch>
        </p:blipFill>
        <p:spPr bwMode="auto">
          <a:xfrm>
            <a:off x="4822825" y="3505200"/>
            <a:ext cx="4321175" cy="3352800"/>
          </a:xfrm>
          <a:prstGeom prst="rect">
            <a:avLst/>
          </a:prstGeom>
          <a:noFill/>
          <a:ln w="9525">
            <a:noFill/>
            <a:miter lim="800000"/>
            <a:headEnd/>
            <a:tailEnd/>
          </a:ln>
        </p:spPr>
      </p:pic>
      <p:pic>
        <p:nvPicPr>
          <p:cNvPr id="12294" name="Picture 3" descr="msotw9_temp0"/>
          <p:cNvPicPr>
            <a:picLocks noChangeAspect="1" noChangeArrowheads="1"/>
          </p:cNvPicPr>
          <p:nvPr/>
        </p:nvPicPr>
        <p:blipFill>
          <a:blip r:embed="rId4" cstate="print">
            <a:lum bright="6000" contrast="12000"/>
          </a:blip>
          <a:srcRect/>
          <a:stretch>
            <a:fillRect/>
          </a:stretch>
        </p:blipFill>
        <p:spPr bwMode="auto">
          <a:xfrm>
            <a:off x="6772275" y="0"/>
            <a:ext cx="2371725" cy="3505200"/>
          </a:xfrm>
          <a:prstGeom prst="rect">
            <a:avLst/>
          </a:prstGeom>
          <a:noFill/>
          <a:ln w="9525">
            <a:solidFill>
              <a:schemeClr val="bg2"/>
            </a:solid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84995"/>
          </a:xfrm>
        </p:spPr>
        <p:txBody>
          <a:bodyPr/>
          <a:lstStyle/>
          <a:p>
            <a:r>
              <a:rPr lang="en-US" sz="2000" b="1" dirty="0" smtClean="0"/>
              <a:t>Cologne Cathedral</a:t>
            </a:r>
            <a:br>
              <a:rPr lang="en-US" sz="2000" b="1" dirty="0" smtClean="0"/>
            </a:br>
            <a:r>
              <a:rPr lang="en-US" sz="2000" b="1" dirty="0" smtClean="0"/>
              <a:t>Cologne, Germany</a:t>
            </a:r>
            <a:br>
              <a:rPr lang="en-US" sz="2000" b="1" dirty="0" smtClean="0"/>
            </a:br>
            <a:r>
              <a:rPr lang="en-US" sz="2000" b="1" dirty="0" smtClean="0"/>
              <a:t>Gothic</a:t>
            </a:r>
            <a:br>
              <a:rPr lang="en-US" sz="2000" b="1" dirty="0" smtClean="0"/>
            </a:br>
            <a:r>
              <a:rPr lang="en-US" sz="2000" b="1" dirty="0" smtClean="0"/>
              <a:t>1248-1880</a:t>
            </a:r>
            <a:r>
              <a:rPr lang="en-US" sz="2000" dirty="0" smtClean="0"/>
              <a:t/>
            </a:r>
            <a:br>
              <a:rPr lang="en-US" sz="2000" dirty="0" smtClean="0"/>
            </a:br>
            <a:endParaRPr lang="en-US" sz="2000" dirty="0"/>
          </a:p>
        </p:txBody>
      </p:sp>
      <p:sp>
        <p:nvSpPr>
          <p:cNvPr id="4" name="Content Placeholder 3"/>
          <p:cNvSpPr>
            <a:spLocks noGrp="1"/>
          </p:cNvSpPr>
          <p:nvPr>
            <p:ph sz="half" idx="1"/>
          </p:nvPr>
        </p:nvSpPr>
        <p:spPr>
          <a:xfrm>
            <a:off x="381000" y="1411553"/>
            <a:ext cx="4114800" cy="4862870"/>
          </a:xfrm>
        </p:spPr>
        <p:txBody>
          <a:bodyPr/>
          <a:lstStyle/>
          <a:p>
            <a:r>
              <a:rPr lang="en-US" sz="2000" dirty="0" smtClean="0"/>
              <a:t>German architecture remained Romanesque until well into the 1200’s</a:t>
            </a:r>
          </a:p>
          <a:p>
            <a:r>
              <a:rPr lang="en-US" sz="2000" dirty="0" smtClean="0"/>
              <a:t>Many churches only used the rib vault</a:t>
            </a:r>
          </a:p>
          <a:p>
            <a:r>
              <a:rPr lang="en-US" sz="2000" dirty="0" smtClean="0"/>
              <a:t>Took 600 years to build- they lost the plans!</a:t>
            </a:r>
          </a:p>
          <a:p>
            <a:r>
              <a:rPr lang="en-US" sz="2000" dirty="0" smtClean="0"/>
              <a:t>(work halted from the about 1550 to about 1850, when they found the design plans)</a:t>
            </a:r>
          </a:p>
          <a:p>
            <a:r>
              <a:rPr lang="en-US" sz="2000" dirty="0" smtClean="0"/>
              <a:t>Largest cathedral in northern Europe</a:t>
            </a:r>
          </a:p>
          <a:p>
            <a:r>
              <a:rPr lang="en-US" sz="2000" dirty="0" smtClean="0"/>
              <a:t>Giant nave (472 ft long)</a:t>
            </a:r>
          </a:p>
          <a:p>
            <a:r>
              <a:rPr lang="en-US" sz="2000" dirty="0" smtClean="0"/>
              <a:t>Survived WWII bombings because of its Gothic skeleton</a:t>
            </a:r>
          </a:p>
          <a:p>
            <a:r>
              <a:rPr lang="en-US" sz="2000" dirty="0" smtClean="0"/>
              <a:t>Tries to out do the French in height.  </a:t>
            </a:r>
          </a:p>
        </p:txBody>
      </p:sp>
      <p:sp>
        <p:nvSpPr>
          <p:cNvPr id="5" name="Content Placeholder 4"/>
          <p:cNvSpPr>
            <a:spLocks noGrp="1"/>
          </p:cNvSpPr>
          <p:nvPr>
            <p:ph sz="half" idx="2"/>
          </p:nvPr>
        </p:nvSpPr>
        <p:spPr/>
        <p:txBody>
          <a:bodyPr/>
          <a:lstStyle/>
          <a:p>
            <a:endParaRPr lang="en-US"/>
          </a:p>
        </p:txBody>
      </p:sp>
      <p:pic>
        <p:nvPicPr>
          <p:cNvPr id="6" name="Picture 6" descr="http://2.bp.blogspot.com/_5Y-Ce6kn9ZI/S8BtYdPugsI/AAAAAAAAAms/t5Sp4zSkYlI/s1600/GERMANY.Cologne.jpg"/>
          <p:cNvPicPr>
            <a:picLocks noChangeAspect="1" noChangeArrowheads="1"/>
          </p:cNvPicPr>
          <p:nvPr/>
        </p:nvPicPr>
        <p:blipFill>
          <a:blip r:embed="rId2" cstate="print"/>
          <a:srcRect/>
          <a:stretch>
            <a:fillRect/>
          </a:stretch>
        </p:blipFill>
        <p:spPr bwMode="auto">
          <a:xfrm>
            <a:off x="4495800" y="228600"/>
            <a:ext cx="4429125" cy="628650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blinds(horizont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blinds(horizontal)">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267200" y="457200"/>
            <a:ext cx="4419600" cy="1524000"/>
          </a:xfrm>
        </p:spPr>
        <p:txBody>
          <a:bodyPr/>
          <a:lstStyle/>
          <a:p>
            <a:r>
              <a:rPr lang="en-US" sz="6600" smtClean="0">
                <a:latin typeface="High Tower Text" pitchFamily="18" charset="0"/>
              </a:rPr>
              <a:t>German Gothic  </a:t>
            </a:r>
          </a:p>
        </p:txBody>
      </p:sp>
      <p:sp>
        <p:nvSpPr>
          <p:cNvPr id="3" name="Content Placeholder 2"/>
          <p:cNvSpPr>
            <a:spLocks noGrp="1"/>
          </p:cNvSpPr>
          <p:nvPr>
            <p:ph idx="1"/>
          </p:nvPr>
        </p:nvSpPr>
        <p:spPr>
          <a:xfrm>
            <a:off x="0" y="228600"/>
            <a:ext cx="4114800" cy="5712333"/>
          </a:xfrm>
        </p:spPr>
        <p:style>
          <a:lnRef idx="1">
            <a:schemeClr val="dk1"/>
          </a:lnRef>
          <a:fillRef idx="3">
            <a:schemeClr val="dk1"/>
          </a:fillRef>
          <a:effectRef idx="2">
            <a:schemeClr val="dk1"/>
          </a:effectRef>
          <a:fontRef idx="minor">
            <a:schemeClr val="lt1"/>
          </a:fontRef>
        </p:style>
        <p:txBody>
          <a:bodyPr/>
          <a:lstStyle/>
          <a:p>
            <a:r>
              <a:rPr lang="en-US" dirty="0" smtClean="0">
                <a:latin typeface="Bookman Old Style" pitchFamily="18" charset="0"/>
                <a:cs typeface="Times New Roman" pitchFamily="18" charset="0"/>
              </a:rPr>
              <a:t>Late to adopt the gothic style</a:t>
            </a:r>
          </a:p>
          <a:p>
            <a:r>
              <a:rPr lang="en-US" dirty="0" smtClean="0">
                <a:latin typeface="Bookman Old Style" pitchFamily="18" charset="0"/>
                <a:cs typeface="Times New Roman" pitchFamily="18" charset="0"/>
              </a:rPr>
              <a:t>Try to outdo the French in Height</a:t>
            </a:r>
          </a:p>
          <a:p>
            <a:r>
              <a:rPr lang="en-US" dirty="0" smtClean="0">
                <a:latin typeface="Bookman Old Style" pitchFamily="18" charset="0"/>
                <a:cs typeface="Times New Roman" pitchFamily="18" charset="0"/>
              </a:rPr>
              <a:t>Aisles the same height as the Nave </a:t>
            </a:r>
            <a:r>
              <a:rPr lang="en-US" dirty="0" err="1" smtClean="0">
                <a:latin typeface="Bookman Old Style" pitchFamily="18" charset="0"/>
                <a:cs typeface="Times New Roman" pitchFamily="18" charset="0"/>
              </a:rPr>
              <a:t>Hallenkirche</a:t>
            </a:r>
            <a:r>
              <a:rPr lang="en-US" dirty="0" smtClean="0">
                <a:latin typeface="Bookman Old Style" pitchFamily="18" charset="0"/>
                <a:cs typeface="Times New Roman" pitchFamily="18" charset="0"/>
              </a:rPr>
              <a:t> (hall church)</a:t>
            </a:r>
          </a:p>
          <a:p>
            <a:r>
              <a:rPr lang="en-US" dirty="0" smtClean="0">
                <a:latin typeface="Bookman Old Style" pitchFamily="18" charset="0"/>
                <a:cs typeface="Times New Roman" pitchFamily="18" charset="0"/>
              </a:rPr>
              <a:t>No gallery </a:t>
            </a:r>
            <a:r>
              <a:rPr lang="en-US" dirty="0" err="1" smtClean="0">
                <a:latin typeface="Bookman Old Style" pitchFamily="18" charset="0"/>
                <a:cs typeface="Times New Roman" pitchFamily="18" charset="0"/>
              </a:rPr>
              <a:t>Triforium</a:t>
            </a:r>
            <a:r>
              <a:rPr lang="en-US" dirty="0" smtClean="0">
                <a:latin typeface="Bookman Old Style" pitchFamily="18" charset="0"/>
                <a:cs typeface="Times New Roman" pitchFamily="18" charset="0"/>
              </a:rPr>
              <a:t> or clerestory</a:t>
            </a:r>
            <a:r>
              <a:rPr lang="en-US" dirty="0" smtClean="0">
                <a:latin typeface="Bookman Old Style" pitchFamily="18" charset="0"/>
              </a:rPr>
              <a:t> </a:t>
            </a:r>
          </a:p>
          <a:p>
            <a:endParaRPr lang="en-US" dirty="0" smtClean="0"/>
          </a:p>
        </p:txBody>
      </p:sp>
      <p:pic>
        <p:nvPicPr>
          <p:cNvPr id="13316" name="Picture 10" descr="http://www.frpaulnewton.com/Cologne_Cathedral.jpg"/>
          <p:cNvPicPr>
            <a:picLocks noChangeAspect="1" noChangeArrowheads="1"/>
          </p:cNvPicPr>
          <p:nvPr/>
        </p:nvPicPr>
        <p:blipFill>
          <a:blip r:embed="rId2" cstate="print"/>
          <a:srcRect/>
          <a:stretch>
            <a:fillRect/>
          </a:stretch>
        </p:blipFill>
        <p:spPr bwMode="auto">
          <a:xfrm>
            <a:off x="6716713" y="2667000"/>
            <a:ext cx="2427287" cy="4216400"/>
          </a:xfrm>
          <a:prstGeom prst="rect">
            <a:avLst/>
          </a:prstGeom>
          <a:noFill/>
          <a:ln w="9525">
            <a:noFill/>
            <a:miter lim="800000"/>
            <a:headEnd/>
            <a:tailEnd/>
          </a:ln>
        </p:spPr>
      </p:pic>
      <p:pic>
        <p:nvPicPr>
          <p:cNvPr id="5" name="Picture 8" descr="msotw9_temp0"/>
          <p:cNvPicPr>
            <a:picLocks noChangeAspect="1" noChangeArrowheads="1"/>
          </p:cNvPicPr>
          <p:nvPr/>
        </p:nvPicPr>
        <p:blipFill>
          <a:blip r:embed="rId3" cstate="print"/>
          <a:srcRect/>
          <a:stretch>
            <a:fillRect/>
          </a:stretch>
        </p:blipFill>
        <p:spPr bwMode="auto">
          <a:xfrm>
            <a:off x="4114800" y="2430463"/>
            <a:ext cx="2605088" cy="4427537"/>
          </a:xfrm>
          <a:prstGeom prst="rect">
            <a:avLst/>
          </a:prstGeom>
          <a:noFill/>
          <a:ln w="9525">
            <a:solidFill>
              <a:schemeClr val="bg2"/>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1107996"/>
          </a:xfrm>
        </p:spPr>
        <p:txBody>
          <a:bodyPr/>
          <a:lstStyle/>
          <a:p>
            <a:r>
              <a:rPr lang="en-US" sz="2000" b="1" dirty="0" smtClean="0"/>
              <a:t>Milan Cathedral</a:t>
            </a:r>
            <a:br>
              <a:rPr lang="en-US" sz="2000" b="1" dirty="0" smtClean="0"/>
            </a:br>
            <a:r>
              <a:rPr lang="en-US" sz="2000" b="1" dirty="0" smtClean="0"/>
              <a:t>Milan Italy</a:t>
            </a:r>
            <a:br>
              <a:rPr lang="en-US" sz="2000" b="1" dirty="0" smtClean="0"/>
            </a:br>
            <a:r>
              <a:rPr lang="en-US" sz="2000" b="1" dirty="0" smtClean="0"/>
              <a:t>Gothic</a:t>
            </a:r>
            <a:br>
              <a:rPr lang="en-US" sz="2000" b="1" dirty="0" smtClean="0"/>
            </a:br>
            <a:r>
              <a:rPr lang="en-US" sz="2000" b="1" dirty="0" smtClean="0"/>
              <a:t>1386</a:t>
            </a:r>
            <a:endParaRPr lang="en-US" sz="2000" b="1" dirty="0"/>
          </a:p>
        </p:txBody>
      </p:sp>
      <p:sp>
        <p:nvSpPr>
          <p:cNvPr id="6" name="Content Placeholder 5"/>
          <p:cNvSpPr>
            <a:spLocks noGrp="1"/>
          </p:cNvSpPr>
          <p:nvPr>
            <p:ph sz="half" idx="1"/>
          </p:nvPr>
        </p:nvSpPr>
        <p:spPr>
          <a:xfrm>
            <a:off x="381000" y="1411553"/>
            <a:ext cx="4114800" cy="4924425"/>
          </a:xfrm>
        </p:spPr>
        <p:txBody>
          <a:bodyPr/>
          <a:lstStyle/>
          <a:p>
            <a:r>
              <a:rPr lang="en-US" sz="2000" dirty="0" smtClean="0"/>
              <a:t>Built by committee, with no one architect in charge</a:t>
            </a:r>
          </a:p>
          <a:p>
            <a:r>
              <a:rPr lang="en-US" sz="2000" dirty="0" smtClean="0"/>
              <a:t>Wide Italian nave</a:t>
            </a:r>
          </a:p>
          <a:p>
            <a:r>
              <a:rPr lang="en-US" sz="2000" dirty="0" smtClean="0"/>
              <a:t>Gothic surface decoration</a:t>
            </a:r>
          </a:p>
          <a:p>
            <a:r>
              <a:rPr lang="en-US" sz="2000" dirty="0" smtClean="0"/>
              <a:t>Based on flamboyant design w/ ornate tracery and lots of pinnacles</a:t>
            </a:r>
          </a:p>
          <a:p>
            <a:r>
              <a:rPr lang="en-US" sz="2000" dirty="0" smtClean="0"/>
              <a:t>Before it was half finished Gothic style was no longer fashionable- the Renaissance had started!</a:t>
            </a:r>
          </a:p>
          <a:p>
            <a:r>
              <a:rPr lang="en-US" sz="2000" dirty="0" smtClean="0"/>
              <a:t>So it combines elements of both the Gothic and the Renaissance- </a:t>
            </a:r>
          </a:p>
          <a:p>
            <a:r>
              <a:rPr lang="en-US" sz="2000" dirty="0" smtClean="0"/>
              <a:t>It took five centuries to complete the cathedral.</a:t>
            </a:r>
          </a:p>
          <a:p>
            <a:r>
              <a:rPr lang="en-US" sz="2000" dirty="0" smtClean="0"/>
              <a:t>It is one of the largest Gothic cathedrals in the world.</a:t>
            </a:r>
          </a:p>
          <a:p>
            <a:endParaRPr lang="en-US" sz="2000" dirty="0"/>
          </a:p>
        </p:txBody>
      </p:sp>
      <p:sp>
        <p:nvSpPr>
          <p:cNvPr id="7" name="Content Placeholder 6"/>
          <p:cNvSpPr>
            <a:spLocks noGrp="1"/>
          </p:cNvSpPr>
          <p:nvPr>
            <p:ph sz="half" idx="2"/>
          </p:nvPr>
        </p:nvSpPr>
        <p:spPr/>
        <p:txBody>
          <a:bodyPr/>
          <a:lstStyle/>
          <a:p>
            <a:endParaRPr lang="en-US"/>
          </a:p>
        </p:txBody>
      </p:sp>
      <p:pic>
        <p:nvPicPr>
          <p:cNvPr id="61442" name="Picture 2" descr="http://www.destination360.com/europe/italy/images/s/milan-cathedral.jpg"/>
          <p:cNvPicPr>
            <a:picLocks noChangeAspect="1" noChangeArrowheads="1"/>
          </p:cNvPicPr>
          <p:nvPr/>
        </p:nvPicPr>
        <p:blipFill>
          <a:blip r:embed="rId2" cstate="print"/>
          <a:srcRect/>
          <a:stretch>
            <a:fillRect/>
          </a:stretch>
        </p:blipFill>
        <p:spPr bwMode="auto">
          <a:xfrm>
            <a:off x="4724400" y="990600"/>
            <a:ext cx="3952875" cy="316230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dissolv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dissolv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dissolv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dissolv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dissolve">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dissolve">
                                      <p:cBhvr>
                                        <p:cTn id="4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67586" name="Picture 2" descr="http://www.sacred-destinations.com/italy/images/milan/duomo/nave-cc-bzibble.jpg"/>
          <p:cNvPicPr>
            <a:picLocks noChangeAspect="1" noChangeArrowheads="1"/>
          </p:cNvPicPr>
          <p:nvPr/>
        </p:nvPicPr>
        <p:blipFill>
          <a:blip r:embed="rId2" cstate="print"/>
          <a:srcRect/>
          <a:stretch>
            <a:fillRect/>
          </a:stretch>
        </p:blipFill>
        <p:spPr bwMode="auto">
          <a:xfrm>
            <a:off x="609599" y="914400"/>
            <a:ext cx="7746889" cy="5486400"/>
          </a:xfrm>
          <a:prstGeom prst="rect">
            <a:avLst/>
          </a:prstGeom>
          <a:noFill/>
        </p:spPr>
      </p:pic>
      <p:pic>
        <p:nvPicPr>
          <p:cNvPr id="67588" name="Picture 4" descr="http://chestofbooks.com/architecture/James-Fergusson/Illustrated-Handbook-of-Architecture---Christian-Architecture/scaled/s-632-P.jpg"/>
          <p:cNvPicPr>
            <a:picLocks noChangeAspect="1" noChangeArrowheads="1"/>
          </p:cNvPicPr>
          <p:nvPr/>
        </p:nvPicPr>
        <p:blipFill>
          <a:blip r:embed="rId3" cstate="print"/>
          <a:srcRect/>
          <a:stretch>
            <a:fillRect/>
          </a:stretch>
        </p:blipFill>
        <p:spPr bwMode="auto">
          <a:xfrm>
            <a:off x="4495800" y="-152400"/>
            <a:ext cx="4181475" cy="6657976"/>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dissolve">
                                      <p:cBhvr>
                                        <p:cTn id="7" dur="500"/>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66562" name="Picture 2" descr="http://www.destination360.com/europe/italy/images/s/milan-cathedral.jpg"/>
          <p:cNvPicPr>
            <a:picLocks noChangeAspect="1" noChangeArrowheads="1"/>
          </p:cNvPicPr>
          <p:nvPr/>
        </p:nvPicPr>
        <p:blipFill>
          <a:blip r:embed="rId2" cstate="print"/>
          <a:srcRect/>
          <a:stretch>
            <a:fillRect/>
          </a:stretch>
        </p:blipFill>
        <p:spPr bwMode="auto">
          <a:xfrm>
            <a:off x="533400" y="990600"/>
            <a:ext cx="3952875" cy="3162301"/>
          </a:xfrm>
          <a:prstGeom prst="rect">
            <a:avLst/>
          </a:prstGeom>
          <a:noFill/>
        </p:spPr>
      </p:pic>
      <p:pic>
        <p:nvPicPr>
          <p:cNvPr id="66564" name="Picture 4" descr="File:Salt Lake Temple, Utah - Sept 2004-2.jpg"/>
          <p:cNvPicPr>
            <a:picLocks noChangeAspect="1" noChangeArrowheads="1"/>
          </p:cNvPicPr>
          <p:nvPr/>
        </p:nvPicPr>
        <p:blipFill>
          <a:blip r:embed="rId3" cstate="print"/>
          <a:srcRect/>
          <a:stretch>
            <a:fillRect/>
          </a:stretch>
        </p:blipFill>
        <p:spPr bwMode="auto">
          <a:xfrm>
            <a:off x="5410200" y="609600"/>
            <a:ext cx="3454400" cy="3810000"/>
          </a:xfrm>
          <a:prstGeom prst="rect">
            <a:avLst/>
          </a:prstGeom>
          <a:noFill/>
        </p:spPr>
      </p:pic>
      <p:pic>
        <p:nvPicPr>
          <p:cNvPr id="66566" name="Picture 6" descr="http://2.bp.blogspot.com/_5Y-Ce6kn9ZI/S8BtYdPugsI/AAAAAAAAAms/t5Sp4zSkYlI/s1600/GERMANY.Cologne.jpg"/>
          <p:cNvPicPr>
            <a:picLocks noChangeAspect="1" noChangeArrowheads="1"/>
          </p:cNvPicPr>
          <p:nvPr/>
        </p:nvPicPr>
        <p:blipFill>
          <a:blip r:embed="rId4" cstate="print"/>
          <a:srcRect/>
          <a:stretch>
            <a:fillRect/>
          </a:stretch>
        </p:blipFill>
        <p:spPr bwMode="auto">
          <a:xfrm>
            <a:off x="533400" y="0"/>
            <a:ext cx="4429125" cy="628650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6656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2000"/>
                                        <p:tgtEl>
                                          <p:spTgt spid="66566"/>
                                        </p:tgtEl>
                                      </p:cBhvr>
                                    </p:animEffect>
                                    <p:set>
                                      <p:cBhvr>
                                        <p:cTn id="11" dur="1" fill="hold">
                                          <p:stCondLst>
                                            <p:cond delay="1999"/>
                                          </p:stCondLst>
                                        </p:cTn>
                                        <p:tgtEl>
                                          <p:spTgt spid="66566"/>
                                        </p:tgtEl>
                                        <p:attrNameLst>
                                          <p:attrName>style.visibility</p:attrName>
                                        </p:attrNameLst>
                                      </p:cBhvr>
                                      <p:to>
                                        <p:strVal val="hidden"/>
                                      </p:to>
                                    </p:set>
                                  </p:childTnLst>
                                </p:cTn>
                              </p:par>
                              <p:par>
                                <p:cTn id="12" presetID="6" presetClass="emph" presetSubtype="0" fill="hold" nodeType="withEffect">
                                  <p:stCondLst>
                                    <p:cond delay="0"/>
                                  </p:stCondLst>
                                  <p:childTnLst>
                                    <p:animScale>
                                      <p:cBhvr>
                                        <p:cTn id="13" dur="2000" fill="hold"/>
                                        <p:tgtEl>
                                          <p:spTgt spid="66564"/>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107996"/>
          </a:xfrm>
        </p:spPr>
        <p:txBody>
          <a:bodyPr/>
          <a:lstStyle/>
          <a:p>
            <a:r>
              <a:rPr lang="en-US" sz="2000" b="1" dirty="0" smtClean="0"/>
              <a:t>Doge’s Palace</a:t>
            </a:r>
            <a:br>
              <a:rPr lang="en-US" sz="2000" b="1" dirty="0" smtClean="0"/>
            </a:br>
            <a:r>
              <a:rPr lang="en-US" sz="2000" b="1" dirty="0" smtClean="0"/>
              <a:t>Venice Italy</a:t>
            </a:r>
            <a:br>
              <a:rPr lang="en-US" sz="2000" b="1" dirty="0" smtClean="0"/>
            </a:br>
            <a:r>
              <a:rPr lang="en-US" sz="2000" b="1" dirty="0" smtClean="0"/>
              <a:t>Gothic</a:t>
            </a:r>
            <a:br>
              <a:rPr lang="en-US" sz="2000" b="1" dirty="0" smtClean="0"/>
            </a:br>
            <a:r>
              <a:rPr lang="en-US" sz="2000" b="1" dirty="0" smtClean="0"/>
              <a:t>1424 CE</a:t>
            </a:r>
            <a:endParaRPr lang="en-US" sz="2000" b="1" dirty="0"/>
          </a:p>
        </p:txBody>
      </p:sp>
      <p:sp>
        <p:nvSpPr>
          <p:cNvPr id="4" name="Content Placeholder 3"/>
          <p:cNvSpPr>
            <a:spLocks noGrp="1"/>
          </p:cNvSpPr>
          <p:nvPr>
            <p:ph sz="half" idx="1"/>
          </p:nvPr>
        </p:nvSpPr>
        <p:spPr>
          <a:xfrm>
            <a:off x="381000" y="1411553"/>
            <a:ext cx="4114800" cy="3816429"/>
          </a:xfrm>
        </p:spPr>
        <p:txBody>
          <a:bodyPr/>
          <a:lstStyle/>
          <a:p>
            <a:r>
              <a:rPr lang="en-US" sz="2000" dirty="0" smtClean="0"/>
              <a:t>Doge= Duke; ruler of Venice</a:t>
            </a:r>
          </a:p>
          <a:p>
            <a:r>
              <a:rPr lang="en-US" sz="2000" dirty="0" smtClean="0"/>
              <a:t>Most ornate medieval Italian government building</a:t>
            </a:r>
          </a:p>
          <a:p>
            <a:r>
              <a:rPr lang="en-US" sz="2000" dirty="0" smtClean="0"/>
              <a:t>Ogee arches</a:t>
            </a:r>
          </a:p>
          <a:p>
            <a:r>
              <a:rPr lang="en-US" sz="2000" dirty="0" smtClean="0"/>
              <a:t>Quatrefoils</a:t>
            </a:r>
          </a:p>
          <a:p>
            <a:r>
              <a:rPr lang="en-US" sz="2000" dirty="0" smtClean="0"/>
              <a:t>Each story is taller than the one below it</a:t>
            </a:r>
          </a:p>
          <a:p>
            <a:r>
              <a:rPr lang="en-US" sz="2000" dirty="0" smtClean="0"/>
              <a:t>Light, not overloaded or heavy feeling</a:t>
            </a:r>
          </a:p>
          <a:p>
            <a:r>
              <a:rPr lang="en-US" sz="2000" dirty="0" smtClean="0"/>
              <a:t>White and pink marble</a:t>
            </a:r>
          </a:p>
          <a:p>
            <a:endParaRPr lang="en-US" sz="2000" dirty="0" smtClean="0"/>
          </a:p>
          <a:p>
            <a:endParaRPr lang="en-US" sz="2000" dirty="0"/>
          </a:p>
        </p:txBody>
      </p:sp>
      <p:sp>
        <p:nvSpPr>
          <p:cNvPr id="5" name="Content Placeholder 4"/>
          <p:cNvSpPr>
            <a:spLocks noGrp="1"/>
          </p:cNvSpPr>
          <p:nvPr>
            <p:ph sz="half" idx="2"/>
          </p:nvPr>
        </p:nvSpPr>
        <p:spPr/>
        <p:txBody>
          <a:bodyPr/>
          <a:lstStyle/>
          <a:p>
            <a:endParaRPr lang="en-US"/>
          </a:p>
        </p:txBody>
      </p:sp>
      <p:pic>
        <p:nvPicPr>
          <p:cNvPr id="29698" name="Picture 2" descr="http://www.greatbuildings.com/gbc/images/cid_1160283763_Doges_Palace_02.jpg"/>
          <p:cNvPicPr>
            <a:picLocks noChangeAspect="1" noChangeArrowheads="1"/>
          </p:cNvPicPr>
          <p:nvPr/>
        </p:nvPicPr>
        <p:blipFill>
          <a:blip r:embed="rId2" cstate="print"/>
          <a:srcRect/>
          <a:stretch>
            <a:fillRect/>
          </a:stretch>
        </p:blipFill>
        <p:spPr bwMode="auto">
          <a:xfrm>
            <a:off x="3913583" y="2819400"/>
            <a:ext cx="5230417" cy="3886200"/>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65538" name="Picture 2" descr="http://www.italian-architecture.info/VE/001-DogesPalace.jpg"/>
          <p:cNvPicPr>
            <a:picLocks noChangeAspect="1" noChangeArrowheads="1"/>
          </p:cNvPicPr>
          <p:nvPr/>
        </p:nvPicPr>
        <p:blipFill>
          <a:blip r:embed="rId2" cstate="print"/>
          <a:srcRect/>
          <a:stretch>
            <a:fillRect/>
          </a:stretch>
        </p:blipFill>
        <p:spPr bwMode="auto">
          <a:xfrm>
            <a:off x="228600" y="1066800"/>
            <a:ext cx="5038725" cy="3667126"/>
          </a:xfrm>
          <a:prstGeom prst="rect">
            <a:avLst/>
          </a:prstGeom>
          <a:noFill/>
        </p:spPr>
      </p:pic>
      <p:pic>
        <p:nvPicPr>
          <p:cNvPr id="65540" name="Picture 4" descr="http://www.italian-architecture.info/VE/001-carlev06.jpg"/>
          <p:cNvPicPr>
            <a:picLocks noChangeAspect="1" noChangeArrowheads="1"/>
          </p:cNvPicPr>
          <p:nvPr/>
        </p:nvPicPr>
        <p:blipFill>
          <a:blip r:embed="rId3" cstate="print"/>
          <a:srcRect/>
          <a:stretch>
            <a:fillRect/>
          </a:stretch>
        </p:blipFill>
        <p:spPr bwMode="auto">
          <a:xfrm>
            <a:off x="1905000" y="1371600"/>
            <a:ext cx="6667500" cy="3990976"/>
          </a:xfrm>
          <a:prstGeom prst="rect">
            <a:avLst/>
          </a:prstGeom>
          <a:noFill/>
        </p:spPr>
      </p:pic>
      <p:pic>
        <p:nvPicPr>
          <p:cNvPr id="65542" name="Picture 6" descr="http://materialityinarchitecture.files.wordpress.com/2012/03/doges-palace-venice-vndpal2.jpg"/>
          <p:cNvPicPr>
            <a:picLocks noChangeAspect="1" noChangeArrowheads="1"/>
          </p:cNvPicPr>
          <p:nvPr/>
        </p:nvPicPr>
        <p:blipFill>
          <a:blip r:embed="rId4" cstate="print"/>
          <a:srcRect/>
          <a:stretch>
            <a:fillRect/>
          </a:stretch>
        </p:blipFill>
        <p:spPr bwMode="auto">
          <a:xfrm>
            <a:off x="294824" y="762000"/>
            <a:ext cx="8277676" cy="55626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blinds(horizontal)">
                                      <p:cBhvr>
                                        <p:cTn id="7" dur="500"/>
                                        <p:tgtEl>
                                          <p:spTgt spid="655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5542"/>
                                        </p:tgtEl>
                                        <p:attrNameLst>
                                          <p:attrName>style.visibility</p:attrName>
                                        </p:attrNameLst>
                                      </p:cBhvr>
                                      <p:to>
                                        <p:strVal val="visible"/>
                                      </p:to>
                                    </p:set>
                                    <p:animEffect transition="in" filter="blinds(horizontal)">
                                      <p:cBhvr>
                                        <p:cTn id="12"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381000" y="230188"/>
            <a:ext cx="8382000" cy="387798"/>
          </a:xfrm>
        </p:spPr>
        <p:txBody>
          <a:bodyPr/>
          <a:lstStyle/>
          <a:p>
            <a:r>
              <a:rPr lang="en-US" sz="2800" dirty="0" smtClean="0"/>
              <a:t>ID. What are the similarities/differences in the portrayal  of Christ?</a:t>
            </a:r>
          </a:p>
        </p:txBody>
      </p:sp>
      <p:sp>
        <p:nvSpPr>
          <p:cNvPr id="2051" name="Content Placeholder 2"/>
          <p:cNvSpPr>
            <a:spLocks noGrp="1"/>
          </p:cNvSpPr>
          <p:nvPr>
            <p:ph idx="1"/>
          </p:nvPr>
        </p:nvSpPr>
        <p:spPr/>
        <p:txBody>
          <a:bodyPr/>
          <a:lstStyle/>
          <a:p>
            <a:endParaRPr lang="en-US" smtClean="0"/>
          </a:p>
        </p:txBody>
      </p:sp>
      <p:pic>
        <p:nvPicPr>
          <p:cNvPr id="2052" name="Picture 2" descr="http://plaidnet.greenwichacademy.org/arthistoryslides/slideidgal/JewChrisByz/JewChrisByz-Images/earlychris14.jpg"/>
          <p:cNvPicPr>
            <a:picLocks noChangeAspect="1" noChangeArrowheads="1"/>
          </p:cNvPicPr>
          <p:nvPr/>
        </p:nvPicPr>
        <p:blipFill>
          <a:blip r:embed="rId2" cstate="print"/>
          <a:srcRect/>
          <a:stretch>
            <a:fillRect/>
          </a:stretch>
        </p:blipFill>
        <p:spPr bwMode="auto">
          <a:xfrm>
            <a:off x="0" y="1447800"/>
            <a:ext cx="4741863" cy="3124200"/>
          </a:xfrm>
          <a:prstGeom prst="rect">
            <a:avLst/>
          </a:prstGeom>
          <a:noFill/>
          <a:ln w="9525">
            <a:noFill/>
            <a:miter lim="800000"/>
            <a:headEnd/>
            <a:tailEnd/>
          </a:ln>
        </p:spPr>
      </p:pic>
      <p:pic>
        <p:nvPicPr>
          <p:cNvPr id="2053" name="Picture 2" descr="http://ctkaf.org/assets/images/Pantocrator_Christ_the_King.jpg"/>
          <p:cNvPicPr>
            <a:picLocks noChangeAspect="1" noChangeArrowheads="1"/>
          </p:cNvPicPr>
          <p:nvPr/>
        </p:nvPicPr>
        <p:blipFill>
          <a:blip r:embed="rId3" cstate="print"/>
          <a:srcRect/>
          <a:stretch>
            <a:fillRect/>
          </a:stretch>
        </p:blipFill>
        <p:spPr bwMode="auto">
          <a:xfrm>
            <a:off x="4800600" y="1447800"/>
            <a:ext cx="4205288" cy="3124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74638"/>
            <a:ext cx="3657600" cy="1143000"/>
          </a:xfrm>
        </p:spPr>
        <p:txBody>
          <a:bodyPr/>
          <a:lstStyle/>
          <a:p>
            <a:r>
              <a:rPr lang="en-US" smtClean="0">
                <a:latin typeface="High Tower Text" pitchFamily="18" charset="0"/>
              </a:rPr>
              <a:t>Italian Gothic</a:t>
            </a:r>
          </a:p>
        </p:txBody>
      </p:sp>
      <p:sp>
        <p:nvSpPr>
          <p:cNvPr id="3" name="Content Placeholder 2"/>
          <p:cNvSpPr>
            <a:spLocks noGrp="1"/>
          </p:cNvSpPr>
          <p:nvPr>
            <p:ph idx="1"/>
          </p:nvPr>
        </p:nvSpPr>
        <p:spPr>
          <a:xfrm>
            <a:off x="0" y="1600200"/>
            <a:ext cx="4419600" cy="3594830"/>
          </a:xfrm>
        </p:spPr>
        <p:style>
          <a:lnRef idx="0">
            <a:schemeClr val="dk1"/>
          </a:lnRef>
          <a:fillRef idx="3">
            <a:schemeClr val="dk1"/>
          </a:fillRef>
          <a:effectRef idx="3">
            <a:schemeClr val="dk1"/>
          </a:effectRef>
          <a:fontRef idx="minor">
            <a:schemeClr val="lt1"/>
          </a:fontRef>
        </p:style>
        <p:txBody>
          <a:bodyPr/>
          <a:lstStyle/>
          <a:p>
            <a:r>
              <a:rPr lang="en-US" dirty="0" smtClean="0">
                <a:latin typeface="Bookman Old Style" pitchFamily="18" charset="0"/>
              </a:rPr>
              <a:t>Short  wide nave</a:t>
            </a:r>
          </a:p>
          <a:p>
            <a:r>
              <a:rPr lang="en-US" dirty="0" smtClean="0">
                <a:solidFill>
                  <a:schemeClr val="tx1"/>
                </a:solidFill>
                <a:latin typeface="Bookman Old Style" pitchFamily="18" charset="0"/>
              </a:rPr>
              <a:t>Low</a:t>
            </a:r>
            <a:r>
              <a:rPr lang="en-US" dirty="0" smtClean="0">
                <a:solidFill>
                  <a:schemeClr val="accent1">
                    <a:lumMod val="75000"/>
                  </a:schemeClr>
                </a:solidFill>
                <a:latin typeface="Bookman Old Style" pitchFamily="18" charset="0"/>
              </a:rPr>
              <a:t> </a:t>
            </a:r>
          </a:p>
          <a:p>
            <a:r>
              <a:rPr lang="en-US" dirty="0" smtClean="0">
                <a:latin typeface="Bookman Old Style" pitchFamily="18" charset="0"/>
              </a:rPr>
              <a:t>Gothic decoration</a:t>
            </a:r>
          </a:p>
          <a:p>
            <a:r>
              <a:rPr lang="en-US" dirty="0" smtClean="0">
                <a:latin typeface="Bookman Old Style" pitchFamily="18" charset="0"/>
              </a:rPr>
              <a:t>White stone</a:t>
            </a:r>
          </a:p>
          <a:p>
            <a:r>
              <a:rPr lang="en-US" dirty="0" smtClean="0">
                <a:latin typeface="Bookman Old Style" pitchFamily="18" charset="0"/>
              </a:rPr>
              <a:t>Flamboyant style influence</a:t>
            </a:r>
          </a:p>
          <a:p>
            <a:endParaRPr lang="en-US" dirty="0" smtClean="0"/>
          </a:p>
        </p:txBody>
      </p:sp>
      <p:pic>
        <p:nvPicPr>
          <p:cNvPr id="14340" name="Picture 8" descr="http://www.carruthersfamily.me.uk/P8240676z.jpg"/>
          <p:cNvPicPr>
            <a:picLocks noChangeAspect="1" noChangeArrowheads="1"/>
          </p:cNvPicPr>
          <p:nvPr/>
        </p:nvPicPr>
        <p:blipFill>
          <a:blip r:embed="rId2" cstate="print"/>
          <a:srcRect/>
          <a:stretch>
            <a:fillRect/>
          </a:stretch>
        </p:blipFill>
        <p:spPr bwMode="auto">
          <a:xfrm>
            <a:off x="4572000" y="3044825"/>
            <a:ext cx="4572000" cy="3813175"/>
          </a:xfrm>
          <a:prstGeom prst="rect">
            <a:avLst/>
          </a:prstGeom>
          <a:noFill/>
          <a:ln w="9525">
            <a:noFill/>
            <a:miter lim="800000"/>
            <a:headEnd/>
            <a:tailEnd/>
          </a:ln>
        </p:spPr>
      </p:pic>
      <p:pic>
        <p:nvPicPr>
          <p:cNvPr id="14341" name="Picture 2" descr="cid_2354749"/>
          <p:cNvPicPr>
            <a:picLocks noChangeAspect="1" noChangeArrowheads="1"/>
          </p:cNvPicPr>
          <p:nvPr/>
        </p:nvPicPr>
        <p:blipFill>
          <a:blip r:embed="rId3" cstate="print"/>
          <a:srcRect b="5865"/>
          <a:stretch>
            <a:fillRect/>
          </a:stretch>
        </p:blipFill>
        <p:spPr bwMode="auto">
          <a:xfrm>
            <a:off x="4343400" y="0"/>
            <a:ext cx="4800600" cy="30368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5029200" cy="1143000"/>
          </a:xfrm>
        </p:spPr>
        <p:txBody>
          <a:bodyPr rtlCol="0">
            <a:normAutofit/>
          </a:bodyPr>
          <a:lstStyle/>
          <a:p>
            <a:pPr fontAlgn="auto">
              <a:spcAft>
                <a:spcPts val="0"/>
              </a:spcAft>
              <a:defRPr/>
            </a:pPr>
            <a:r>
              <a:rPr lang="en-US" sz="5400" dirty="0" smtClean="0">
                <a:latin typeface="High Tower Text" pitchFamily="18" charset="0"/>
              </a:rPr>
              <a:t>Gothic Sculpture</a:t>
            </a:r>
            <a:endParaRPr lang="en-US" sz="5400" dirty="0">
              <a:latin typeface="High Tower Text" pitchFamily="18" charset="0"/>
            </a:endParaRPr>
          </a:p>
        </p:txBody>
      </p:sp>
      <p:sp>
        <p:nvSpPr>
          <p:cNvPr id="3" name="Content Placeholder 2"/>
          <p:cNvSpPr>
            <a:spLocks noGrp="1"/>
          </p:cNvSpPr>
          <p:nvPr>
            <p:ph idx="1"/>
          </p:nvPr>
        </p:nvSpPr>
        <p:spPr>
          <a:xfrm>
            <a:off x="457200" y="1371600"/>
            <a:ext cx="4648200" cy="4754563"/>
          </a:xfrm>
        </p:spPr>
        <p:style>
          <a:lnRef idx="1">
            <a:schemeClr val="dk1"/>
          </a:lnRef>
          <a:fillRef idx="3">
            <a:schemeClr val="dk1"/>
          </a:fillRef>
          <a:effectRef idx="2">
            <a:schemeClr val="dk1"/>
          </a:effectRef>
          <a:fontRef idx="minor">
            <a:schemeClr val="lt1"/>
          </a:fontRef>
        </p:style>
        <p:txBody>
          <a:bodyPr rtlCol="0">
            <a:normAutofit lnSpcReduction="10000"/>
          </a:bodyPr>
          <a:lstStyle/>
          <a:p>
            <a:pPr fontAlgn="auto">
              <a:spcAft>
                <a:spcPts val="0"/>
              </a:spcAft>
              <a:buFont typeface="Arial" pitchFamily="34" charset="0"/>
              <a:buChar char="•"/>
              <a:defRPr/>
            </a:pPr>
            <a:r>
              <a:rPr lang="en-US" dirty="0" smtClean="0">
                <a:latin typeface="Bookman Old Style" pitchFamily="18" charset="0"/>
              </a:rPr>
              <a:t>Figures emerge from building</a:t>
            </a:r>
          </a:p>
          <a:p>
            <a:pPr fontAlgn="auto">
              <a:spcAft>
                <a:spcPts val="0"/>
              </a:spcAft>
              <a:buFont typeface="Arial" pitchFamily="34" charset="0"/>
              <a:buChar char="•"/>
              <a:defRPr/>
            </a:pPr>
            <a:r>
              <a:rPr lang="en-US" dirty="0" smtClean="0">
                <a:solidFill>
                  <a:schemeClr val="accent1">
                    <a:lumMod val="75000"/>
                  </a:schemeClr>
                </a:solidFill>
                <a:effectLst>
                  <a:outerShdw blurRad="38100" dist="38100" dir="2700000" algn="tl">
                    <a:srgbClr val="000000">
                      <a:alpha val="43137"/>
                    </a:srgbClr>
                  </a:outerShdw>
                </a:effectLst>
                <a:latin typeface="Bookman Old Style" pitchFamily="18" charset="0"/>
              </a:rPr>
              <a:t>Some interaction w/world</a:t>
            </a:r>
          </a:p>
          <a:p>
            <a:pPr fontAlgn="auto">
              <a:spcAft>
                <a:spcPts val="0"/>
              </a:spcAft>
              <a:buFont typeface="Arial" pitchFamily="34" charset="0"/>
              <a:buChar char="•"/>
              <a:defRPr/>
            </a:pPr>
            <a:r>
              <a:rPr lang="en-US" dirty="0" smtClean="0">
                <a:latin typeface="Bookman Old Style" pitchFamily="18" charset="0"/>
              </a:rPr>
              <a:t>Focus on salvation rather than judgment</a:t>
            </a:r>
          </a:p>
          <a:p>
            <a:pPr fontAlgn="auto">
              <a:spcAft>
                <a:spcPts val="0"/>
              </a:spcAft>
              <a:buFont typeface="Arial" pitchFamily="34" charset="0"/>
              <a:buChar char="•"/>
              <a:defRPr/>
            </a:pPr>
            <a:r>
              <a:rPr lang="en-US" dirty="0" smtClean="0">
                <a:latin typeface="Bookman Old Style" pitchFamily="18" charset="0"/>
              </a:rPr>
              <a:t>Images of suffering (Black Death)</a:t>
            </a:r>
          </a:p>
          <a:p>
            <a:pPr fontAlgn="auto">
              <a:spcAft>
                <a:spcPts val="0"/>
              </a:spcAft>
              <a:buFont typeface="Arial" pitchFamily="34" charset="0"/>
              <a:buChar char="•"/>
              <a:defRPr/>
            </a:pPr>
            <a:r>
              <a:rPr lang="en-US" dirty="0" smtClean="0">
                <a:latin typeface="Bookman Old Style" pitchFamily="18" charset="0"/>
              </a:rPr>
              <a:t>Gothic s-curve</a:t>
            </a:r>
          </a:p>
          <a:p>
            <a:pPr fontAlgn="auto">
              <a:spcAft>
                <a:spcPts val="0"/>
              </a:spcAft>
              <a:buFont typeface="Arial" pitchFamily="34" charset="0"/>
              <a:buChar char="•"/>
              <a:defRPr/>
            </a:pPr>
            <a:endParaRPr lang="en-US" dirty="0"/>
          </a:p>
        </p:txBody>
      </p:sp>
      <p:pic>
        <p:nvPicPr>
          <p:cNvPr id="15364" name="Picture 3" descr="msotw9_temp0"/>
          <p:cNvPicPr>
            <a:picLocks noChangeAspect="1" noChangeArrowheads="1"/>
          </p:cNvPicPr>
          <p:nvPr/>
        </p:nvPicPr>
        <p:blipFill>
          <a:blip r:embed="rId2" cstate="print">
            <a:lum contrast="12000"/>
          </a:blip>
          <a:srcRect/>
          <a:stretch>
            <a:fillRect/>
          </a:stretch>
        </p:blipFill>
        <p:spPr bwMode="auto">
          <a:xfrm>
            <a:off x="6521450" y="0"/>
            <a:ext cx="2622550" cy="3600450"/>
          </a:xfrm>
          <a:prstGeom prst="rect">
            <a:avLst/>
          </a:prstGeom>
          <a:noFill/>
          <a:ln w="9525">
            <a:solidFill>
              <a:schemeClr val="bg2"/>
            </a:solidFill>
            <a:miter lim="800000"/>
            <a:headEnd/>
            <a:tailEnd/>
          </a:ln>
        </p:spPr>
      </p:pic>
      <p:pic>
        <p:nvPicPr>
          <p:cNvPr id="15365" name="Picture 5" descr="http://xtimeline.s3.amazonaws.com/Upload/Use200809150806425680982/Elt200811251049056795063.jpg"/>
          <p:cNvPicPr>
            <a:picLocks noChangeAspect="1" noChangeArrowheads="1"/>
          </p:cNvPicPr>
          <p:nvPr/>
        </p:nvPicPr>
        <p:blipFill>
          <a:blip r:embed="rId3" cstate="print"/>
          <a:srcRect/>
          <a:stretch>
            <a:fillRect/>
          </a:stretch>
        </p:blipFill>
        <p:spPr bwMode="auto">
          <a:xfrm>
            <a:off x="5203825" y="3581400"/>
            <a:ext cx="2128838" cy="3276600"/>
          </a:xfrm>
          <a:prstGeom prst="rect">
            <a:avLst/>
          </a:prstGeom>
          <a:noFill/>
          <a:ln w="9525">
            <a:noFill/>
            <a:miter lim="800000"/>
            <a:headEnd/>
            <a:tailEnd/>
          </a:ln>
        </p:spPr>
      </p:pic>
      <p:pic>
        <p:nvPicPr>
          <p:cNvPr id="15366" name="Picture 6" descr="Virgin w the dead Christ"/>
          <p:cNvPicPr>
            <a:picLocks noChangeAspect="1" noChangeArrowheads="1"/>
          </p:cNvPicPr>
          <p:nvPr/>
        </p:nvPicPr>
        <p:blipFill>
          <a:blip r:embed="rId4" cstate="print"/>
          <a:srcRect/>
          <a:stretch>
            <a:fillRect/>
          </a:stretch>
        </p:blipFill>
        <p:spPr bwMode="auto">
          <a:xfrm>
            <a:off x="7315200" y="3581400"/>
            <a:ext cx="1828800" cy="3276600"/>
          </a:xfrm>
          <a:prstGeom prst="rect">
            <a:avLst/>
          </a:prstGeom>
          <a:noFill/>
          <a:ln w="9525">
            <a:noFill/>
            <a:miter lim="800000"/>
            <a:headEnd/>
            <a:tailEnd/>
          </a:ln>
        </p:spPr>
      </p:pic>
      <p:pic>
        <p:nvPicPr>
          <p:cNvPr id="15367" name="Picture 7" descr="http://legacy.earlham.edu/~vanbma/20th%20century/images/AAAZNSD0.jpg"/>
          <p:cNvPicPr>
            <a:picLocks noChangeAspect="1" noChangeArrowheads="1"/>
          </p:cNvPicPr>
          <p:nvPr/>
        </p:nvPicPr>
        <p:blipFill>
          <a:blip r:embed="rId5" cstate="print"/>
          <a:srcRect/>
          <a:stretch>
            <a:fillRect/>
          </a:stretch>
        </p:blipFill>
        <p:spPr bwMode="auto">
          <a:xfrm>
            <a:off x="5105400" y="0"/>
            <a:ext cx="1490663" cy="36337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81000" y="230188"/>
            <a:ext cx="4648200" cy="1551194"/>
          </a:xfrm>
        </p:spPr>
        <p:txBody>
          <a:bodyPr/>
          <a:lstStyle/>
          <a:p>
            <a:r>
              <a:rPr lang="en-US" sz="2800" b="1" i="1" dirty="0" smtClean="0"/>
              <a:t>Jamb statues- Royal Portal</a:t>
            </a:r>
            <a:br>
              <a:rPr lang="en-US" sz="2800" b="1" i="1" dirty="0" smtClean="0"/>
            </a:br>
            <a:r>
              <a:rPr lang="en-US" sz="2800" b="1" dirty="0" smtClean="0"/>
              <a:t>Chartres Cathedral</a:t>
            </a:r>
            <a:br>
              <a:rPr lang="en-US" sz="2800" b="1" dirty="0" smtClean="0"/>
            </a:br>
            <a:r>
              <a:rPr lang="en-US" sz="2800" b="1" dirty="0" smtClean="0"/>
              <a:t>Gothic</a:t>
            </a:r>
            <a:br>
              <a:rPr lang="en-US" sz="2800" b="1" dirty="0" smtClean="0"/>
            </a:br>
            <a:r>
              <a:rPr lang="en-US" sz="2800" b="1" dirty="0" smtClean="0"/>
              <a:t>1200 CE</a:t>
            </a:r>
          </a:p>
        </p:txBody>
      </p:sp>
      <p:sp>
        <p:nvSpPr>
          <p:cNvPr id="10243" name="Content Placeholder 2"/>
          <p:cNvSpPr>
            <a:spLocks noGrp="1"/>
          </p:cNvSpPr>
          <p:nvPr>
            <p:ph idx="1"/>
          </p:nvPr>
        </p:nvSpPr>
        <p:spPr>
          <a:xfrm>
            <a:off x="304800" y="2209800"/>
            <a:ext cx="4495800" cy="4284250"/>
          </a:xfrm>
        </p:spPr>
        <p:txBody>
          <a:bodyPr/>
          <a:lstStyle/>
          <a:p>
            <a:r>
              <a:rPr lang="en-US" sz="2400" dirty="0" smtClean="0"/>
              <a:t>-so called because they depict kings and queens of the Old Testament</a:t>
            </a:r>
          </a:p>
          <a:p>
            <a:r>
              <a:rPr lang="en-US" sz="2400" dirty="0" smtClean="0"/>
              <a:t>- stand in front of the wall, no longer flat against it</a:t>
            </a:r>
          </a:p>
          <a:p>
            <a:r>
              <a:rPr lang="en-US" sz="2400" dirty="0" smtClean="0"/>
              <a:t>-upright and rigid, reflect the vertical nature of the columns </a:t>
            </a:r>
          </a:p>
          <a:p>
            <a:r>
              <a:rPr lang="en-US" sz="2400" dirty="0" smtClean="0"/>
              <a:t>-robes are almost hypnotic in use of regular lines, no nervous excitement as in Romanesque sculpture </a:t>
            </a:r>
          </a:p>
          <a:p>
            <a:endParaRPr lang="en-US" sz="2400" dirty="0" smtClean="0"/>
          </a:p>
        </p:txBody>
      </p:sp>
      <p:pic>
        <p:nvPicPr>
          <p:cNvPr id="10244" name="Picture 2" descr="Cenral_tympanum_Chartres"/>
          <p:cNvPicPr>
            <a:picLocks noChangeAspect="1" noChangeArrowheads="1"/>
          </p:cNvPicPr>
          <p:nvPr/>
        </p:nvPicPr>
        <p:blipFill>
          <a:blip r:embed="rId2" cstate="print"/>
          <a:srcRect/>
          <a:stretch>
            <a:fillRect/>
          </a:stretch>
        </p:blipFill>
        <p:spPr bwMode="auto">
          <a:xfrm>
            <a:off x="5029200" y="381000"/>
            <a:ext cx="3918443" cy="57912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22"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2714589"/>
          </a:xfrm>
        </p:spPr>
        <p:txBody>
          <a:bodyPr/>
          <a:lstStyle/>
          <a:p>
            <a:r>
              <a:rPr lang="en-US" sz="2800" b="1" i="1" dirty="0" smtClean="0"/>
              <a:t>Visitation</a:t>
            </a:r>
            <a:r>
              <a:rPr lang="en-US" sz="2800" b="1" dirty="0" smtClean="0"/>
              <a:t/>
            </a:r>
            <a:br>
              <a:rPr lang="en-US" sz="2800" b="1" dirty="0" smtClean="0"/>
            </a:br>
            <a:r>
              <a:rPr lang="en-US" sz="2800" b="1" dirty="0" smtClean="0"/>
              <a:t> </a:t>
            </a:r>
            <a:r>
              <a:rPr lang="en-US" sz="2800" b="1" dirty="0"/>
              <a:t>Reims</a:t>
            </a:r>
            <a:r>
              <a:rPr lang="en-US" sz="2800" b="1" dirty="0" smtClean="0"/>
              <a:t>, Cathedral</a:t>
            </a:r>
            <a:br>
              <a:rPr lang="en-US" sz="2800" b="1" dirty="0" smtClean="0"/>
            </a:br>
            <a:r>
              <a:rPr lang="en-US" sz="2800" b="1" dirty="0"/>
              <a:t> Gothic </a:t>
            </a:r>
            <a:r>
              <a:rPr lang="en-US" sz="2800" b="1" dirty="0" smtClean="0"/>
              <a:t/>
            </a:r>
            <a:br>
              <a:rPr lang="en-US" sz="2800" b="1" dirty="0" smtClean="0"/>
            </a:br>
            <a:r>
              <a:rPr lang="en-US" sz="2800" b="1" dirty="0" smtClean="0"/>
              <a:t>1250 </a:t>
            </a:r>
            <a:r>
              <a:rPr lang="en-US" sz="2800" dirty="0"/>
              <a:t/>
            </a:r>
            <a:br>
              <a:rPr lang="en-US" sz="2800" dirty="0"/>
            </a:br>
            <a:r>
              <a:rPr lang="en-US" sz="2800" b="1" dirty="0"/>
              <a:t>KEY PIECE </a:t>
            </a:r>
            <a:r>
              <a:rPr lang="en-US" sz="2800" dirty="0"/>
              <a:t/>
            </a:r>
            <a:br>
              <a:rPr lang="en-US" sz="2800" dirty="0"/>
            </a:br>
            <a:r>
              <a:rPr lang="en-US" sz="2800" dirty="0"/>
              <a:t/>
            </a:r>
            <a:br>
              <a:rPr lang="en-US" sz="2800" dirty="0"/>
            </a:br>
            <a:endParaRPr lang="en-US" sz="2800" dirty="0"/>
          </a:p>
        </p:txBody>
      </p:sp>
      <p:sp>
        <p:nvSpPr>
          <p:cNvPr id="6" name="Content Placeholder 5"/>
          <p:cNvSpPr>
            <a:spLocks noGrp="1"/>
          </p:cNvSpPr>
          <p:nvPr>
            <p:ph sz="half" idx="1"/>
          </p:nvPr>
        </p:nvSpPr>
        <p:spPr>
          <a:xfrm>
            <a:off x="304800" y="2644539"/>
            <a:ext cx="4114800" cy="4213461"/>
          </a:xfrm>
        </p:spPr>
        <p:txBody>
          <a:bodyPr/>
          <a:lstStyle/>
          <a:p>
            <a:r>
              <a:rPr lang="en-US" sz="1800" dirty="0" smtClean="0"/>
              <a:t>-</a:t>
            </a:r>
            <a:r>
              <a:rPr lang="en-US" sz="2000" dirty="0" smtClean="0"/>
              <a:t>classical influence in drapery, stances</a:t>
            </a:r>
          </a:p>
          <a:p>
            <a:r>
              <a:rPr lang="en-US" sz="2000" dirty="0" smtClean="0"/>
              <a:t>-heads look like they were inspired by Roman portraits</a:t>
            </a:r>
          </a:p>
          <a:p>
            <a:r>
              <a:rPr lang="en-US" sz="2000" dirty="0" smtClean="0"/>
              <a:t>-</a:t>
            </a:r>
            <a:r>
              <a:rPr lang="en-US" sz="2000" dirty="0" err="1" smtClean="0"/>
              <a:t>Contrapposto</a:t>
            </a:r>
            <a:r>
              <a:rPr lang="en-US" sz="2000" dirty="0" smtClean="0"/>
              <a:t> </a:t>
            </a:r>
          </a:p>
          <a:p>
            <a:r>
              <a:rPr lang="en-US" sz="2000" dirty="0" smtClean="0"/>
              <a:t>-figures look like they are interacting with one another, narrative </a:t>
            </a:r>
          </a:p>
          <a:p>
            <a:r>
              <a:rPr lang="en-US" sz="2000" dirty="0" smtClean="0"/>
              <a:t>- Mary announces her pregnancy to her cousin, St. Elizabeth who is much older.  Despite her age, she will have a child, John the Baptist</a:t>
            </a:r>
          </a:p>
          <a:p>
            <a:r>
              <a:rPr lang="en-US" sz="2000" dirty="0" smtClean="0"/>
              <a:t>-columns recede into the background behind the figures</a:t>
            </a:r>
          </a:p>
          <a:p>
            <a:endParaRPr lang="en-US" sz="1800" dirty="0"/>
          </a:p>
        </p:txBody>
      </p:sp>
      <p:sp>
        <p:nvSpPr>
          <p:cNvPr id="7" name="Content Placeholder 6"/>
          <p:cNvSpPr>
            <a:spLocks noGrp="1"/>
          </p:cNvSpPr>
          <p:nvPr>
            <p:ph sz="half" idx="2"/>
          </p:nvPr>
        </p:nvSpPr>
        <p:spPr/>
        <p:txBody>
          <a:bodyPr/>
          <a:lstStyle/>
          <a:p>
            <a:endParaRPr lang="en-US"/>
          </a:p>
        </p:txBody>
      </p:sp>
      <p:pic>
        <p:nvPicPr>
          <p:cNvPr id="4" name="Picture 5" descr="Reims Cathedral.  Visitation, jamb statues on west facade.  c. 1230">
            <a:hlinkClick r:id="rId2"/>
          </p:cNvPr>
          <p:cNvPicPr>
            <a:picLocks noChangeAspect="1" noChangeArrowheads="1"/>
          </p:cNvPicPr>
          <p:nvPr/>
        </p:nvPicPr>
        <p:blipFill>
          <a:blip r:embed="rId3" cstate="print"/>
          <a:srcRect/>
          <a:stretch>
            <a:fillRect/>
          </a:stretch>
        </p:blipFill>
        <p:spPr bwMode="auto">
          <a:xfrm>
            <a:off x="3962400" y="152400"/>
            <a:ext cx="5181600" cy="3451702"/>
          </a:xfrm>
          <a:prstGeom prst="rect">
            <a:avLst/>
          </a:prstGeom>
          <a:noFill/>
          <a:ln w="9525">
            <a:noFill/>
            <a:miter lim="800000"/>
            <a:headEnd/>
            <a:tailEnd/>
          </a:ln>
        </p:spPr>
      </p:pic>
      <p:sp>
        <p:nvSpPr>
          <p:cNvPr id="8" name="5-Point Star 7"/>
          <p:cNvSpPr/>
          <p:nvPr/>
        </p:nvSpPr>
        <p:spPr bwMode="auto">
          <a:xfrm>
            <a:off x="2438400" y="1371600"/>
            <a:ext cx="1143000" cy="1143000"/>
          </a:xfrm>
          <a:prstGeom prst="star5">
            <a:avLst/>
          </a:prstGeom>
          <a:ln>
            <a:noFill/>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blinds(horizontal)">
                                      <p:cBhvr>
                                        <p:cTn id="16" dur="5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blinds(horizontal)">
                                      <p:cBhvr>
                                        <p:cTn id="21" dur="500"/>
                                        <p:tgtEl>
                                          <p:spTgt spid="6">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blinds(horizontal)">
                                      <p:cBhvr>
                                        <p:cTn id="26" dur="500"/>
                                        <p:tgtEl>
                                          <p:spTgt spid="6">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blinds(horizontal)">
                                      <p:cBhvr>
                                        <p:cTn id="31" dur="500"/>
                                        <p:tgtEl>
                                          <p:spTgt spid="6">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Effect transition="in" filter="blinds(horizontal)">
                                      <p:cBhvr>
                                        <p:cTn id="3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en-US" smtClean="0"/>
          </a:p>
        </p:txBody>
      </p:sp>
      <p:sp>
        <p:nvSpPr>
          <p:cNvPr id="9219" name="Rectangle 3"/>
          <p:cNvSpPr>
            <a:spLocks noGrp="1" noChangeArrowheads="1"/>
          </p:cNvSpPr>
          <p:nvPr>
            <p:ph type="body" idx="1"/>
          </p:nvPr>
        </p:nvSpPr>
        <p:spPr/>
        <p:txBody>
          <a:bodyPr/>
          <a:lstStyle/>
          <a:p>
            <a:pPr eaLnBrk="1" hangingPunct="1"/>
            <a:endParaRPr lang="en-US" smtClean="0"/>
          </a:p>
        </p:txBody>
      </p:sp>
      <p:pic>
        <p:nvPicPr>
          <p:cNvPr id="9220" name="Picture 5" descr="Reims Cathedral.  Visitation, jamb statues on west facade.  c. 1230">
            <a:hlinkClick r:id="rId2"/>
          </p:cNvPr>
          <p:cNvPicPr>
            <a:picLocks noChangeAspect="1" noChangeArrowheads="1"/>
          </p:cNvPicPr>
          <p:nvPr/>
        </p:nvPicPr>
        <p:blipFill>
          <a:blip r:embed="rId3" cstate="print"/>
          <a:srcRect/>
          <a:stretch>
            <a:fillRect/>
          </a:stretch>
        </p:blipFill>
        <p:spPr bwMode="auto">
          <a:xfrm>
            <a:off x="0" y="533400"/>
            <a:ext cx="9144000" cy="60912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endParaRPr lang="en-US" smtClean="0"/>
          </a:p>
        </p:txBody>
      </p:sp>
      <p:sp>
        <p:nvSpPr>
          <p:cNvPr id="11267" name="Content Placeholder 2"/>
          <p:cNvSpPr>
            <a:spLocks noGrp="1"/>
          </p:cNvSpPr>
          <p:nvPr>
            <p:ph idx="1"/>
          </p:nvPr>
        </p:nvSpPr>
        <p:spPr/>
        <p:txBody>
          <a:bodyPr/>
          <a:lstStyle/>
          <a:p>
            <a:pPr eaLnBrk="1" hangingPunct="1"/>
            <a:endParaRPr lang="en-US" smtClean="0"/>
          </a:p>
        </p:txBody>
      </p:sp>
      <p:pic>
        <p:nvPicPr>
          <p:cNvPr id="11268" name="Picture 2" descr="Cenral_tympanum_Chartres"/>
          <p:cNvPicPr>
            <a:picLocks noChangeAspect="1" noChangeArrowheads="1"/>
          </p:cNvPicPr>
          <p:nvPr/>
        </p:nvPicPr>
        <p:blipFill>
          <a:blip r:embed="rId2" cstate="print"/>
          <a:srcRect/>
          <a:stretch>
            <a:fillRect/>
          </a:stretch>
        </p:blipFill>
        <p:spPr bwMode="auto">
          <a:xfrm>
            <a:off x="0" y="457200"/>
            <a:ext cx="3482975" cy="5148263"/>
          </a:xfrm>
          <a:prstGeom prst="rect">
            <a:avLst/>
          </a:prstGeom>
          <a:noFill/>
          <a:ln w="9525">
            <a:noFill/>
            <a:miter lim="800000"/>
            <a:headEnd/>
            <a:tailEnd/>
          </a:ln>
        </p:spPr>
      </p:pic>
      <p:pic>
        <p:nvPicPr>
          <p:cNvPr id="11269" name="Picture 5" descr="Reims Cathedral.  Visitation, jamb statues on west facade.  c. 1230">
            <a:hlinkClick r:id="rId3"/>
          </p:cNvPr>
          <p:cNvPicPr>
            <a:picLocks noChangeAspect="1" noChangeArrowheads="1"/>
          </p:cNvPicPr>
          <p:nvPr/>
        </p:nvPicPr>
        <p:blipFill>
          <a:blip r:embed="rId4" cstate="print"/>
          <a:srcRect/>
          <a:stretch>
            <a:fillRect/>
          </a:stretch>
        </p:blipFill>
        <p:spPr bwMode="auto">
          <a:xfrm>
            <a:off x="3546475" y="1066800"/>
            <a:ext cx="5597525" cy="37290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191000" y="230188"/>
            <a:ext cx="4572000" cy="1329595"/>
          </a:xfrm>
        </p:spPr>
        <p:txBody>
          <a:bodyPr/>
          <a:lstStyle/>
          <a:p>
            <a:pPr eaLnBrk="1" hangingPunct="1"/>
            <a:r>
              <a:rPr lang="en-US" sz="2400" i="1" dirty="0" smtClean="0"/>
              <a:t>Virgin and Child (Virgin of Paris)</a:t>
            </a:r>
            <a:r>
              <a:rPr lang="en-US" sz="2400" dirty="0" smtClean="0"/>
              <a:t/>
            </a:r>
            <a:br>
              <a:rPr lang="en-US" sz="2400" dirty="0" smtClean="0"/>
            </a:br>
            <a:r>
              <a:rPr lang="en-US" sz="2400" dirty="0" smtClean="0"/>
              <a:t>Notre Dame de Paris</a:t>
            </a:r>
            <a:br>
              <a:rPr lang="en-US" sz="2400" dirty="0" smtClean="0"/>
            </a:br>
            <a:r>
              <a:rPr lang="en-US" sz="2400" dirty="0" smtClean="0"/>
              <a:t>Gothic</a:t>
            </a:r>
            <a:br>
              <a:rPr lang="en-US" sz="2400" dirty="0" smtClean="0"/>
            </a:br>
            <a:r>
              <a:rPr lang="en-US" sz="2400" dirty="0" smtClean="0"/>
              <a:t>1400</a:t>
            </a:r>
          </a:p>
        </p:txBody>
      </p:sp>
      <p:sp>
        <p:nvSpPr>
          <p:cNvPr id="14339" name="Content Placeholder 2"/>
          <p:cNvSpPr>
            <a:spLocks noGrp="1"/>
          </p:cNvSpPr>
          <p:nvPr>
            <p:ph idx="1"/>
          </p:nvPr>
        </p:nvSpPr>
        <p:spPr>
          <a:xfrm>
            <a:off x="4419600" y="2286000"/>
            <a:ext cx="4343400" cy="4302716"/>
          </a:xfrm>
        </p:spPr>
        <p:txBody>
          <a:bodyPr/>
          <a:lstStyle/>
          <a:p>
            <a:r>
              <a:rPr lang="en-US" sz="2000" dirty="0" smtClean="0"/>
              <a:t>-Worldly queen , crown full of gems </a:t>
            </a:r>
          </a:p>
          <a:p>
            <a:r>
              <a:rPr lang="en-US" sz="2000" dirty="0" smtClean="0"/>
              <a:t>-Ref, Hermes and Dionysus </a:t>
            </a:r>
          </a:p>
          <a:p>
            <a:r>
              <a:rPr lang="en-US" sz="2000" dirty="0" smtClean="0"/>
              <a:t>Playful interaction between Mary and Jesus</a:t>
            </a:r>
          </a:p>
          <a:p>
            <a:r>
              <a:rPr lang="en-US" sz="2000" dirty="0" smtClean="0"/>
              <a:t>-S-curve becoming common, a “rediscovery” of Classical statuary</a:t>
            </a:r>
          </a:p>
          <a:p>
            <a:r>
              <a:rPr lang="en-US" sz="2000" dirty="0" smtClean="0"/>
              <a:t>-anatomy disguised under drapery </a:t>
            </a:r>
          </a:p>
          <a:p>
            <a:pPr lvl="1"/>
            <a:r>
              <a:rPr lang="en-US" sz="1600" dirty="0" smtClean="0"/>
              <a:t>Is there a body under there?</a:t>
            </a:r>
          </a:p>
          <a:p>
            <a:r>
              <a:rPr lang="en-US" sz="2000" dirty="0" smtClean="0"/>
              <a:t>-inorganic stance-</a:t>
            </a:r>
          </a:p>
          <a:p>
            <a:pPr lvl="1"/>
            <a:r>
              <a:rPr lang="en-US" sz="1600" dirty="0" smtClean="0"/>
              <a:t> not based on anatomy; </a:t>
            </a:r>
          </a:p>
          <a:p>
            <a:pPr lvl="1"/>
            <a:r>
              <a:rPr lang="en-US" sz="1600" dirty="0" smtClean="0"/>
              <a:t>rather it was just an aesthetic choice: they thought it looked elegant</a:t>
            </a:r>
          </a:p>
          <a:p>
            <a:endParaRPr lang="en-US" sz="2000" dirty="0" smtClean="0"/>
          </a:p>
          <a:p>
            <a:pPr eaLnBrk="1" hangingPunct="1"/>
            <a:endParaRPr lang="en-US" sz="2000" dirty="0" smtClean="0"/>
          </a:p>
        </p:txBody>
      </p:sp>
      <p:pic>
        <p:nvPicPr>
          <p:cNvPr id="14340" name="Picture 2" descr="notre_dame_madonna_child"/>
          <p:cNvPicPr>
            <a:picLocks noChangeAspect="1" noChangeArrowheads="1"/>
          </p:cNvPicPr>
          <p:nvPr/>
        </p:nvPicPr>
        <p:blipFill>
          <a:blip r:embed="rId2" cstate="print"/>
          <a:srcRect/>
          <a:stretch>
            <a:fillRect/>
          </a:stretch>
        </p:blipFill>
        <p:spPr bwMode="auto">
          <a:xfrm>
            <a:off x="0" y="0"/>
            <a:ext cx="4114800" cy="6926263"/>
          </a:xfrm>
          <a:prstGeom prst="rect">
            <a:avLst/>
          </a:prstGeom>
          <a:noFill/>
          <a:ln w="9525">
            <a:noFill/>
            <a:miter lim="800000"/>
            <a:headEnd/>
            <a:tailEnd/>
          </a:ln>
        </p:spPr>
      </p:pic>
      <p:pic>
        <p:nvPicPr>
          <p:cNvPr id="22530" name="Picture 2" descr="http://upload.wikimedia.org/wikipedia/commons/thumb/b/b6/Hermes_di_Prassitele,_at_Olimpia,_front.jpg/250px-Hermes_di_Prassitele,_at_Olimpia,_front.jpg"/>
          <p:cNvPicPr>
            <a:picLocks noChangeAspect="1" noChangeArrowheads="1"/>
          </p:cNvPicPr>
          <p:nvPr/>
        </p:nvPicPr>
        <p:blipFill>
          <a:blip r:embed="rId3" cstate="print"/>
          <a:srcRect/>
          <a:stretch>
            <a:fillRect/>
          </a:stretch>
        </p:blipFill>
        <p:spPr bwMode="auto">
          <a:xfrm>
            <a:off x="4724400" y="740967"/>
            <a:ext cx="3581400" cy="6117033"/>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dissolve">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dissolve">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dissolve">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2530"/>
                                        </p:tgtEl>
                                        <p:attrNameLst>
                                          <p:attrName>style.visibility</p:attrName>
                                        </p:attrNameLst>
                                      </p:cBhvr>
                                      <p:to>
                                        <p:strVal val="visible"/>
                                      </p:to>
                                    </p:set>
                                    <p:animEffect transition="in" filter="dissolve">
                                      <p:cBhvr>
                                        <p:cTn id="22" dur="500"/>
                                        <p:tgtEl>
                                          <p:spTgt spid="225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2000"/>
                                        <p:tgtEl>
                                          <p:spTgt spid="22530"/>
                                        </p:tgtEl>
                                      </p:cBhvr>
                                    </p:animEffect>
                                    <p:set>
                                      <p:cBhvr>
                                        <p:cTn id="27" dur="1" fill="hold">
                                          <p:stCondLst>
                                            <p:cond delay="1999"/>
                                          </p:stCondLst>
                                        </p:cTn>
                                        <p:tgtEl>
                                          <p:spTgt spid="225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4339">
                                            <p:txEl>
                                              <p:pRg st="3" end="3"/>
                                            </p:txEl>
                                          </p:spTgt>
                                        </p:tgtEl>
                                        <p:attrNameLst>
                                          <p:attrName>style.visibility</p:attrName>
                                        </p:attrNameLst>
                                      </p:cBhvr>
                                      <p:to>
                                        <p:strVal val="visible"/>
                                      </p:to>
                                    </p:set>
                                    <p:animEffect transition="in" filter="dissolve">
                                      <p:cBhvr>
                                        <p:cTn id="32" dur="500"/>
                                        <p:tgtEl>
                                          <p:spTgt spid="14339">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4339">
                                            <p:txEl>
                                              <p:pRg st="4" end="4"/>
                                            </p:txEl>
                                          </p:spTgt>
                                        </p:tgtEl>
                                        <p:attrNameLst>
                                          <p:attrName>style.visibility</p:attrName>
                                        </p:attrNameLst>
                                      </p:cBhvr>
                                      <p:to>
                                        <p:strVal val="visible"/>
                                      </p:to>
                                    </p:set>
                                    <p:animEffect transition="in" filter="dissolve">
                                      <p:cBhvr>
                                        <p:cTn id="37" dur="500"/>
                                        <p:tgtEl>
                                          <p:spTgt spid="1433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4339">
                                            <p:txEl>
                                              <p:pRg st="5" end="5"/>
                                            </p:txEl>
                                          </p:spTgt>
                                        </p:tgtEl>
                                        <p:attrNameLst>
                                          <p:attrName>style.visibility</p:attrName>
                                        </p:attrNameLst>
                                      </p:cBhvr>
                                      <p:to>
                                        <p:strVal val="visible"/>
                                      </p:to>
                                    </p:set>
                                    <p:animEffect transition="in" filter="dissolve">
                                      <p:cBhvr>
                                        <p:cTn id="42" dur="500"/>
                                        <p:tgtEl>
                                          <p:spTgt spid="1433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14339">
                                            <p:txEl>
                                              <p:pRg st="6" end="6"/>
                                            </p:txEl>
                                          </p:spTgt>
                                        </p:tgtEl>
                                        <p:attrNameLst>
                                          <p:attrName>style.visibility</p:attrName>
                                        </p:attrNameLst>
                                      </p:cBhvr>
                                      <p:to>
                                        <p:strVal val="visible"/>
                                      </p:to>
                                    </p:set>
                                    <p:animEffect transition="in" filter="dissolve">
                                      <p:cBhvr>
                                        <p:cTn id="47" dur="500"/>
                                        <p:tgtEl>
                                          <p:spTgt spid="14339">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14339">
                                            <p:txEl>
                                              <p:pRg st="7" end="7"/>
                                            </p:txEl>
                                          </p:spTgt>
                                        </p:tgtEl>
                                        <p:attrNameLst>
                                          <p:attrName>style.visibility</p:attrName>
                                        </p:attrNameLst>
                                      </p:cBhvr>
                                      <p:to>
                                        <p:strVal val="visible"/>
                                      </p:to>
                                    </p:set>
                                    <p:animEffect transition="in" filter="dissolve">
                                      <p:cBhvr>
                                        <p:cTn id="52" dur="500"/>
                                        <p:tgtEl>
                                          <p:spTgt spid="14339">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14339">
                                            <p:txEl>
                                              <p:pRg st="8" end="8"/>
                                            </p:txEl>
                                          </p:spTgt>
                                        </p:tgtEl>
                                        <p:attrNameLst>
                                          <p:attrName>style.visibility</p:attrName>
                                        </p:attrNameLst>
                                      </p:cBhvr>
                                      <p:to>
                                        <p:strVal val="visible"/>
                                      </p:to>
                                    </p:set>
                                    <p:animEffect transition="in" filter="dissolve">
                                      <p:cBhvr>
                                        <p:cTn id="57" dur="500"/>
                                        <p:tgtEl>
                                          <p:spTgt spid="1433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230188"/>
            <a:ext cx="3962400" cy="1661993"/>
          </a:xfrm>
        </p:spPr>
        <p:txBody>
          <a:bodyPr/>
          <a:lstStyle/>
          <a:p>
            <a:r>
              <a:rPr lang="en-US" sz="2400" b="1" i="1" dirty="0"/>
              <a:t>Ekkhard and Uta</a:t>
            </a:r>
            <a:r>
              <a:rPr lang="en-US" sz="2400" b="1" dirty="0"/>
              <a:t>, </a:t>
            </a:r>
            <a:r>
              <a:rPr lang="en-US" sz="2400" b="1" dirty="0" smtClean="0"/>
              <a:t/>
            </a:r>
            <a:br>
              <a:rPr lang="en-US" sz="2400" b="1" dirty="0" smtClean="0"/>
            </a:br>
            <a:r>
              <a:rPr lang="en-US" sz="2400" b="1" dirty="0" err="1" smtClean="0"/>
              <a:t>Namburg</a:t>
            </a:r>
            <a:r>
              <a:rPr lang="en-US" sz="2400" b="1" dirty="0" smtClean="0"/>
              <a:t> </a:t>
            </a:r>
            <a:r>
              <a:rPr lang="en-US" sz="2400" b="1" dirty="0"/>
              <a:t>Cathedral</a:t>
            </a:r>
            <a:r>
              <a:rPr lang="en-US" sz="2400" b="1" dirty="0" smtClean="0"/>
              <a:t>,</a:t>
            </a:r>
            <a:br>
              <a:rPr lang="en-US" sz="2400" b="1" dirty="0" smtClean="0"/>
            </a:br>
            <a:r>
              <a:rPr lang="en-US" sz="2400" b="1" dirty="0" smtClean="0"/>
              <a:t>Gothic </a:t>
            </a:r>
            <a:br>
              <a:rPr lang="en-US" sz="2400" b="1" dirty="0" smtClean="0"/>
            </a:br>
            <a:r>
              <a:rPr lang="en-US" sz="2400" b="1" dirty="0" smtClean="0"/>
              <a:t>1200</a:t>
            </a:r>
            <a:r>
              <a:rPr lang="en-US" sz="2400" dirty="0"/>
              <a:t/>
            </a:r>
            <a:br>
              <a:rPr lang="en-US" sz="2400" dirty="0"/>
            </a:br>
            <a:endParaRPr lang="en-US" sz="2400" dirty="0"/>
          </a:p>
        </p:txBody>
      </p:sp>
      <p:sp>
        <p:nvSpPr>
          <p:cNvPr id="3" name="Content Placeholder 2"/>
          <p:cNvSpPr>
            <a:spLocks noGrp="1"/>
          </p:cNvSpPr>
          <p:nvPr>
            <p:ph idx="1"/>
          </p:nvPr>
        </p:nvSpPr>
        <p:spPr>
          <a:xfrm>
            <a:off x="4953000" y="2438400"/>
            <a:ext cx="3962400" cy="4247317"/>
          </a:xfrm>
        </p:spPr>
        <p:txBody>
          <a:bodyPr/>
          <a:lstStyle/>
          <a:p>
            <a:r>
              <a:rPr lang="en-US" sz="2000" dirty="0" smtClean="0"/>
              <a:t>-Idealized statues </a:t>
            </a:r>
          </a:p>
          <a:p>
            <a:r>
              <a:rPr lang="en-US" sz="2000" dirty="0" smtClean="0"/>
              <a:t>-one of the twelve statues of the benefactors that raised funds for the original church constructed in the 11</a:t>
            </a:r>
            <a:r>
              <a:rPr lang="en-US" sz="2000" baseline="30000" dirty="0" smtClean="0"/>
              <a:t>th</a:t>
            </a:r>
            <a:r>
              <a:rPr lang="en-US" sz="2000" dirty="0" smtClean="0"/>
              <a:t> century </a:t>
            </a:r>
          </a:p>
          <a:p>
            <a:r>
              <a:rPr lang="en-US" sz="2000" dirty="0" smtClean="0"/>
              <a:t>-Attached to columns </a:t>
            </a:r>
          </a:p>
          <a:p>
            <a:r>
              <a:rPr lang="en-US" sz="2000" dirty="0" smtClean="0"/>
              <a:t>-Some original paint intact </a:t>
            </a:r>
          </a:p>
          <a:p>
            <a:r>
              <a:rPr lang="en-US" sz="2000" dirty="0" smtClean="0"/>
              <a:t>-The body and drapery (clothes) are distinct note the arm of </a:t>
            </a:r>
            <a:r>
              <a:rPr lang="en-US" sz="2000" dirty="0" err="1" smtClean="0"/>
              <a:t>Uta</a:t>
            </a:r>
            <a:r>
              <a:rPr lang="en-US" sz="2000" dirty="0" smtClean="0"/>
              <a:t> under the folds </a:t>
            </a:r>
          </a:p>
          <a:p>
            <a:r>
              <a:rPr lang="en-US" sz="2000" dirty="0" smtClean="0"/>
              <a:t>-Represents a rise of individual importance, definite personalities are present </a:t>
            </a:r>
          </a:p>
          <a:p>
            <a:endParaRPr lang="en-US" sz="2000" dirty="0"/>
          </a:p>
        </p:txBody>
      </p:sp>
      <p:pic>
        <p:nvPicPr>
          <p:cNvPr id="4" name="Picture 5" descr="Ekkehard and Uta, from Naumburg Cathedral.  c. 1249-1255">
            <a:hlinkClick r:id="rId2"/>
          </p:cNvPr>
          <p:cNvPicPr>
            <a:picLocks noChangeAspect="1" noChangeArrowheads="1"/>
          </p:cNvPicPr>
          <p:nvPr/>
        </p:nvPicPr>
        <p:blipFill>
          <a:blip r:embed="rId3" cstate="print"/>
          <a:srcRect/>
          <a:stretch>
            <a:fillRect/>
          </a:stretch>
        </p:blipFill>
        <p:spPr bwMode="auto">
          <a:xfrm>
            <a:off x="0" y="0"/>
            <a:ext cx="476567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en-US" smtClean="0"/>
          </a:p>
        </p:txBody>
      </p:sp>
      <p:sp>
        <p:nvSpPr>
          <p:cNvPr id="15363" name="Rectangle 3"/>
          <p:cNvSpPr>
            <a:spLocks noGrp="1" noChangeArrowheads="1"/>
          </p:cNvSpPr>
          <p:nvPr>
            <p:ph type="body" idx="1"/>
          </p:nvPr>
        </p:nvSpPr>
        <p:spPr/>
        <p:txBody>
          <a:bodyPr/>
          <a:lstStyle/>
          <a:p>
            <a:pPr eaLnBrk="1" hangingPunct="1"/>
            <a:endParaRPr lang="en-US" smtClean="0"/>
          </a:p>
        </p:txBody>
      </p:sp>
      <p:pic>
        <p:nvPicPr>
          <p:cNvPr id="15364" name="Picture 7" descr="http://www.wga.hu/art/zgothic/gothic/2/11g_1250.jpg"/>
          <p:cNvPicPr>
            <a:picLocks noChangeAspect="1" noChangeArrowheads="1"/>
          </p:cNvPicPr>
          <p:nvPr/>
        </p:nvPicPr>
        <p:blipFill>
          <a:blip r:embed="rId2" cstate="print"/>
          <a:srcRect/>
          <a:stretch>
            <a:fillRect/>
          </a:stretch>
        </p:blipFill>
        <p:spPr bwMode="auto">
          <a:xfrm>
            <a:off x="3581400" y="-152400"/>
            <a:ext cx="5962650" cy="8001000"/>
          </a:xfrm>
          <a:prstGeom prst="rect">
            <a:avLst/>
          </a:prstGeom>
          <a:noFill/>
          <a:ln w="9525">
            <a:noFill/>
            <a:miter lim="800000"/>
            <a:headEnd/>
            <a:tailEnd/>
          </a:ln>
        </p:spPr>
      </p:pic>
      <p:pic>
        <p:nvPicPr>
          <p:cNvPr id="15365" name="Picture 5" descr="Ekkehard and Uta, from Naumburg Cathedral.  c. 1249-1255">
            <a:hlinkClick r:id="rId3"/>
          </p:cNvPr>
          <p:cNvPicPr>
            <a:picLocks noChangeAspect="1" noChangeArrowheads="1"/>
          </p:cNvPicPr>
          <p:nvPr/>
        </p:nvPicPr>
        <p:blipFill>
          <a:blip r:embed="rId4" cstate="print"/>
          <a:srcRect/>
          <a:stretch>
            <a:fillRect/>
          </a:stretch>
        </p:blipFill>
        <p:spPr bwMode="auto">
          <a:xfrm>
            <a:off x="0" y="0"/>
            <a:ext cx="476567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1000" y="230188"/>
            <a:ext cx="3962400" cy="1329595"/>
          </a:xfrm>
        </p:spPr>
        <p:txBody>
          <a:bodyPr/>
          <a:lstStyle/>
          <a:p>
            <a:r>
              <a:rPr lang="en-US" sz="2400" b="1" i="1" dirty="0"/>
              <a:t>Death of the Virgin</a:t>
            </a:r>
            <a:r>
              <a:rPr lang="en-US" sz="2400" b="1" dirty="0"/>
              <a:t>, </a:t>
            </a:r>
            <a:r>
              <a:rPr lang="en-US" sz="2400" b="1" dirty="0" smtClean="0"/>
              <a:t/>
            </a:r>
            <a:br>
              <a:rPr lang="en-US" sz="2400" b="1" dirty="0" smtClean="0"/>
            </a:br>
            <a:r>
              <a:rPr lang="en-US" sz="2400" b="1" dirty="0" smtClean="0"/>
              <a:t>Strasbourg</a:t>
            </a:r>
            <a:r>
              <a:rPr lang="en-US" sz="2400" b="1" dirty="0"/>
              <a:t>, </a:t>
            </a:r>
            <a:r>
              <a:rPr lang="en-US" sz="2400" b="1" dirty="0" smtClean="0"/>
              <a:t/>
            </a:r>
            <a:br>
              <a:rPr lang="en-US" sz="2400" b="1" dirty="0" smtClean="0"/>
            </a:br>
            <a:r>
              <a:rPr lang="en-US" sz="2400" b="1" dirty="0" smtClean="0"/>
              <a:t>Gothic</a:t>
            </a:r>
            <a:br>
              <a:rPr lang="en-US" sz="2400" b="1" dirty="0" smtClean="0"/>
            </a:br>
            <a:r>
              <a:rPr lang="en-US" sz="2400" b="1" dirty="0" smtClean="0"/>
              <a:t>1200</a:t>
            </a:r>
            <a:endParaRPr lang="en-US" sz="2400" dirty="0" smtClean="0"/>
          </a:p>
        </p:txBody>
      </p:sp>
      <p:sp>
        <p:nvSpPr>
          <p:cNvPr id="16387" name="Content Placeholder 2"/>
          <p:cNvSpPr>
            <a:spLocks noGrp="1"/>
          </p:cNvSpPr>
          <p:nvPr>
            <p:ph idx="1"/>
          </p:nvPr>
        </p:nvSpPr>
        <p:spPr>
          <a:xfrm>
            <a:off x="381000" y="1905000"/>
            <a:ext cx="3886200" cy="4031873"/>
          </a:xfrm>
        </p:spPr>
        <p:txBody>
          <a:bodyPr/>
          <a:lstStyle/>
          <a:p>
            <a:r>
              <a:rPr lang="en-US" sz="2000" dirty="0" smtClean="0"/>
              <a:t>Emotional, sets the tone for German art</a:t>
            </a:r>
          </a:p>
          <a:p>
            <a:r>
              <a:rPr lang="en-US" sz="2000" dirty="0" smtClean="0"/>
              <a:t>-Mary on her deathbed</a:t>
            </a:r>
          </a:p>
          <a:p>
            <a:r>
              <a:rPr lang="en-US" sz="2000" dirty="0" smtClean="0"/>
              <a:t>-Copies the Reims Mary</a:t>
            </a:r>
          </a:p>
          <a:p>
            <a:r>
              <a:rPr lang="en-US" sz="2000" dirty="0" smtClean="0"/>
              <a:t>-The twelve apostles and Mary Magdalene surround her.</a:t>
            </a:r>
          </a:p>
          <a:p>
            <a:r>
              <a:rPr lang="en-US" sz="2000" dirty="0" smtClean="0"/>
              <a:t>-Christ (center) receives his mothers soul, represented by the small doll in his hand</a:t>
            </a:r>
          </a:p>
          <a:p>
            <a:r>
              <a:rPr lang="en-US" sz="2000" dirty="0" smtClean="0"/>
              <a:t>-Classical style </a:t>
            </a:r>
          </a:p>
          <a:p>
            <a:r>
              <a:rPr lang="en-US" sz="2000" dirty="0" smtClean="0"/>
              <a:t>-Varied emotional response creates the narrative</a:t>
            </a:r>
          </a:p>
          <a:p>
            <a:pPr eaLnBrk="1" hangingPunct="1"/>
            <a:endParaRPr lang="en-US" sz="2000" dirty="0" smtClean="0"/>
          </a:p>
        </p:txBody>
      </p:sp>
      <p:pic>
        <p:nvPicPr>
          <p:cNvPr id="16388" name="Picture 2" descr="http://www.wga.hu/art/zgothic/gothic/1/15g_1230.jpg"/>
          <p:cNvPicPr>
            <a:picLocks noChangeAspect="1" noChangeArrowheads="1"/>
          </p:cNvPicPr>
          <p:nvPr/>
        </p:nvPicPr>
        <p:blipFill>
          <a:blip r:embed="rId2" cstate="print"/>
          <a:srcRect/>
          <a:stretch>
            <a:fillRect/>
          </a:stretch>
        </p:blipFill>
        <p:spPr bwMode="auto">
          <a:xfrm>
            <a:off x="4360388" y="533400"/>
            <a:ext cx="4796312" cy="3048000"/>
          </a:xfrm>
          <a:prstGeom prst="rect">
            <a:avLst/>
          </a:prstGeom>
          <a:noFill/>
          <a:ln w="9525">
            <a:noFill/>
            <a:miter lim="800000"/>
            <a:headEnd/>
            <a:tailEnd/>
          </a:ln>
        </p:spPr>
      </p:pic>
      <p:pic>
        <p:nvPicPr>
          <p:cNvPr id="5" name="Picture 5" descr="Reims Cathedral.  Visitation, jamb statues on west facade.  c. 1230">
            <a:hlinkClick r:id="rId3"/>
          </p:cNvPr>
          <p:cNvPicPr>
            <a:picLocks noChangeAspect="1" noChangeArrowheads="1"/>
          </p:cNvPicPr>
          <p:nvPr/>
        </p:nvPicPr>
        <p:blipFill>
          <a:blip r:embed="rId4" cstate="print"/>
          <a:srcRect/>
          <a:stretch>
            <a:fillRect/>
          </a:stretch>
        </p:blipFill>
        <p:spPr bwMode="auto">
          <a:xfrm>
            <a:off x="3546475" y="1066800"/>
            <a:ext cx="5597525" cy="372903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1000" y="230188"/>
            <a:ext cx="8382000" cy="1107996"/>
          </a:xfrm>
        </p:spPr>
        <p:txBody>
          <a:bodyPr/>
          <a:lstStyle/>
          <a:p>
            <a:pPr eaLnBrk="1" hangingPunct="1"/>
            <a:r>
              <a:rPr lang="en-US" sz="4000" dirty="0" smtClean="0">
                <a:solidFill>
                  <a:schemeClr val="tx2">
                    <a:lumMod val="75000"/>
                  </a:schemeClr>
                </a:solidFill>
              </a:rPr>
              <a:t>ID theses buildings and explain why they exemplify the periods in which they occur. </a:t>
            </a:r>
          </a:p>
        </p:txBody>
      </p:sp>
      <p:sp>
        <p:nvSpPr>
          <p:cNvPr id="3075" name="Rectangle 3"/>
          <p:cNvSpPr>
            <a:spLocks noGrp="1" noChangeArrowheads="1"/>
          </p:cNvSpPr>
          <p:nvPr>
            <p:ph type="body" idx="1"/>
          </p:nvPr>
        </p:nvSpPr>
        <p:spPr/>
        <p:txBody>
          <a:bodyPr/>
          <a:lstStyle/>
          <a:p>
            <a:pPr eaLnBrk="1" hangingPunct="1"/>
            <a:endParaRPr lang="en-US" dirty="0" smtClean="0"/>
          </a:p>
        </p:txBody>
      </p:sp>
      <p:pic>
        <p:nvPicPr>
          <p:cNvPr id="3076" name="Picture 4" descr="Saint Sernin Aerial"/>
          <p:cNvPicPr>
            <a:picLocks noChangeAspect="1" noChangeArrowheads="1"/>
          </p:cNvPicPr>
          <p:nvPr/>
        </p:nvPicPr>
        <p:blipFill>
          <a:blip r:embed="rId3" cstate="print"/>
          <a:srcRect/>
          <a:stretch>
            <a:fillRect/>
          </a:stretch>
        </p:blipFill>
        <p:spPr bwMode="auto">
          <a:xfrm>
            <a:off x="0" y="1752600"/>
            <a:ext cx="3562350" cy="5105400"/>
          </a:xfrm>
          <a:prstGeom prst="rect">
            <a:avLst/>
          </a:prstGeom>
          <a:noFill/>
          <a:ln w="9525">
            <a:noFill/>
            <a:miter lim="800000"/>
            <a:headEnd/>
            <a:tailEnd/>
          </a:ln>
        </p:spPr>
      </p:pic>
      <p:pic>
        <p:nvPicPr>
          <p:cNvPr id="3077" name="Picture 5" descr="Chartes Cathedral Aeirial"/>
          <p:cNvPicPr>
            <a:picLocks noChangeAspect="1" noChangeArrowheads="1"/>
          </p:cNvPicPr>
          <p:nvPr/>
        </p:nvPicPr>
        <p:blipFill>
          <a:blip r:embed="rId4" cstate="print"/>
          <a:srcRect/>
          <a:stretch>
            <a:fillRect/>
          </a:stretch>
        </p:blipFill>
        <p:spPr bwMode="auto">
          <a:xfrm>
            <a:off x="3581400" y="2117725"/>
            <a:ext cx="5562600" cy="41306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ttp://www.wga.hu/art/zgothic/gothic/1/15g_1230.jpg"/>
          <p:cNvPicPr>
            <a:picLocks noChangeAspect="1" noChangeArrowheads="1"/>
          </p:cNvPicPr>
          <p:nvPr/>
        </p:nvPicPr>
        <p:blipFill>
          <a:blip r:embed="rId2" cstate="print"/>
          <a:srcRect/>
          <a:stretch>
            <a:fillRect/>
          </a:stretch>
        </p:blipFill>
        <p:spPr bwMode="auto">
          <a:xfrm>
            <a:off x="-795647" y="533400"/>
            <a:ext cx="9952347" cy="6324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715000" y="3733800"/>
            <a:ext cx="3200400" cy="2769989"/>
          </a:xfrm>
        </p:spPr>
        <p:txBody>
          <a:bodyPr/>
          <a:lstStyle/>
          <a:p>
            <a:pPr eaLnBrk="1" hangingPunct="1"/>
            <a:r>
              <a:rPr lang="en-US" sz="2000" dirty="0" smtClean="0"/>
              <a:t>Above:</a:t>
            </a:r>
            <a:br>
              <a:rPr lang="en-US" sz="2000" dirty="0" smtClean="0"/>
            </a:br>
            <a:r>
              <a:rPr lang="en-US" sz="2000" dirty="0" smtClean="0"/>
              <a:t>Story of Adam and Eve</a:t>
            </a:r>
            <a:br>
              <a:rPr lang="en-US" sz="2000" dirty="0" smtClean="0"/>
            </a:br>
            <a:r>
              <a:rPr lang="en-US" sz="2000" dirty="0" smtClean="0"/>
              <a:t>Notre Dame de Paris</a:t>
            </a:r>
            <a:br>
              <a:rPr lang="en-US" sz="2000" dirty="0" smtClean="0"/>
            </a:br>
            <a:r>
              <a:rPr lang="en-US" sz="2000" dirty="0" smtClean="0"/>
              <a:t>Gothic</a:t>
            </a:r>
            <a:br>
              <a:rPr lang="en-US" sz="2000" dirty="0" smtClean="0"/>
            </a:br>
            <a:r>
              <a:rPr lang="en-US" sz="2000" dirty="0"/>
              <a:t/>
            </a:r>
            <a:br>
              <a:rPr lang="en-US" sz="2000" dirty="0"/>
            </a:br>
            <a:r>
              <a:rPr lang="en-US" sz="2000" dirty="0" smtClean="0"/>
              <a:t>Left:</a:t>
            </a:r>
            <a:br>
              <a:rPr lang="en-US" sz="2000" dirty="0" smtClean="0"/>
            </a:br>
            <a:r>
              <a:rPr lang="en-US" sz="2000" dirty="0" smtClean="0"/>
              <a:t>Creation and Temptation of Adam and Eve</a:t>
            </a:r>
            <a:br>
              <a:rPr lang="en-US" sz="2000" dirty="0" smtClean="0"/>
            </a:br>
            <a:r>
              <a:rPr lang="en-US" sz="2000" dirty="0" smtClean="0"/>
              <a:t>Modena Cathedral</a:t>
            </a:r>
            <a:br>
              <a:rPr lang="en-US" sz="2000" dirty="0" smtClean="0"/>
            </a:br>
            <a:r>
              <a:rPr lang="en-US" sz="2000" dirty="0" smtClean="0"/>
              <a:t>Romanesque</a:t>
            </a:r>
          </a:p>
        </p:txBody>
      </p:sp>
      <p:sp>
        <p:nvSpPr>
          <p:cNvPr id="12291" name="Content Placeholder 2"/>
          <p:cNvSpPr>
            <a:spLocks noGrp="1"/>
          </p:cNvSpPr>
          <p:nvPr>
            <p:ph idx="1"/>
          </p:nvPr>
        </p:nvSpPr>
        <p:spPr>
          <a:xfrm>
            <a:off x="381000" y="381000"/>
            <a:ext cx="3886200" cy="1871282"/>
          </a:xfrm>
        </p:spPr>
        <p:txBody>
          <a:bodyPr/>
          <a:lstStyle/>
          <a:p>
            <a:pPr eaLnBrk="1" hangingPunct="1"/>
            <a:r>
              <a:rPr lang="en-US" dirty="0" smtClean="0"/>
              <a:t>Which is Romanesque and which is Gothic? </a:t>
            </a:r>
          </a:p>
          <a:p>
            <a:pPr eaLnBrk="1" hangingPunct="1"/>
            <a:r>
              <a:rPr lang="en-US" dirty="0" smtClean="0"/>
              <a:t>How can you tell?</a:t>
            </a:r>
          </a:p>
        </p:txBody>
      </p:sp>
      <p:pic>
        <p:nvPicPr>
          <p:cNvPr id="12292" name="Picture 2" descr="Notre-Dame, Paris.  Story of Adam and Eve on main portal">
            <a:hlinkClick r:id="rId2"/>
          </p:cNvPr>
          <p:cNvPicPr>
            <a:picLocks noChangeAspect="1" noChangeArrowheads="1"/>
          </p:cNvPicPr>
          <p:nvPr/>
        </p:nvPicPr>
        <p:blipFill>
          <a:blip r:embed="rId3" cstate="print"/>
          <a:srcRect/>
          <a:stretch>
            <a:fillRect/>
          </a:stretch>
        </p:blipFill>
        <p:spPr bwMode="auto">
          <a:xfrm>
            <a:off x="4343400" y="304800"/>
            <a:ext cx="4495800" cy="3330575"/>
          </a:xfrm>
          <a:prstGeom prst="rect">
            <a:avLst/>
          </a:prstGeom>
          <a:noFill/>
          <a:ln w="9525">
            <a:noFill/>
            <a:miter lim="800000"/>
            <a:headEnd/>
            <a:tailEnd/>
          </a:ln>
        </p:spPr>
      </p:pic>
      <p:pic>
        <p:nvPicPr>
          <p:cNvPr id="12293" name="Picture 4" descr="Creation and Temptation  of Adam and Eve.  c. 1110">
            <a:hlinkClick r:id="rId4"/>
          </p:cNvPr>
          <p:cNvPicPr>
            <a:picLocks noChangeAspect="1" noChangeArrowheads="1"/>
          </p:cNvPicPr>
          <p:nvPr/>
        </p:nvPicPr>
        <p:blipFill>
          <a:blip r:embed="rId5" cstate="print"/>
          <a:srcRect/>
          <a:stretch>
            <a:fillRect/>
          </a:stretch>
        </p:blipFill>
        <p:spPr bwMode="auto">
          <a:xfrm>
            <a:off x="1" y="3797432"/>
            <a:ext cx="5715000" cy="306056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endParaRPr lang="en-US" smtClean="0"/>
          </a:p>
        </p:txBody>
      </p:sp>
      <p:sp>
        <p:nvSpPr>
          <p:cNvPr id="13315" name="Content Placeholder 2"/>
          <p:cNvSpPr>
            <a:spLocks noGrp="1"/>
          </p:cNvSpPr>
          <p:nvPr>
            <p:ph idx="1"/>
          </p:nvPr>
        </p:nvSpPr>
        <p:spPr/>
        <p:txBody>
          <a:bodyPr/>
          <a:lstStyle/>
          <a:p>
            <a:pPr eaLnBrk="1" hangingPunct="1"/>
            <a:endParaRPr lang="en-US" smtClean="0"/>
          </a:p>
        </p:txBody>
      </p:sp>
      <p:pic>
        <p:nvPicPr>
          <p:cNvPr id="13316" name="Picture 8" descr="http://www.wga.hu/art/g/gisleber/2lastj.jpg"/>
          <p:cNvPicPr>
            <a:picLocks noChangeAspect="1" noChangeArrowheads="1"/>
          </p:cNvPicPr>
          <p:nvPr/>
        </p:nvPicPr>
        <p:blipFill>
          <a:blip r:embed="rId2" cstate="print"/>
          <a:srcRect/>
          <a:stretch>
            <a:fillRect/>
          </a:stretch>
        </p:blipFill>
        <p:spPr bwMode="auto">
          <a:xfrm>
            <a:off x="0" y="0"/>
            <a:ext cx="9144000" cy="6477000"/>
          </a:xfrm>
          <a:prstGeom prst="rect">
            <a:avLst/>
          </a:prstGeom>
          <a:noFill/>
          <a:ln w="9525">
            <a:noFill/>
            <a:miter lim="800000"/>
            <a:headEnd/>
            <a:tailEnd/>
          </a:ln>
        </p:spPr>
      </p:pic>
      <p:pic>
        <p:nvPicPr>
          <p:cNvPr id="5" name="Picture 4" descr="Orvieto Cathedral, west facade. Judgement Day.   1320">
            <a:hlinkClick r:id="rId3"/>
          </p:cNvPr>
          <p:cNvPicPr>
            <a:picLocks noChangeAspect="1" noChangeArrowheads="1"/>
          </p:cNvPicPr>
          <p:nvPr/>
        </p:nvPicPr>
        <p:blipFill>
          <a:blip r:embed="rId4" cstate="print"/>
          <a:srcRect/>
          <a:stretch>
            <a:fillRect/>
          </a:stretch>
        </p:blipFill>
        <p:spPr bwMode="auto">
          <a:xfrm>
            <a:off x="0" y="304800"/>
            <a:ext cx="9144000" cy="46751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657600" y="230188"/>
            <a:ext cx="5105400" cy="1661993"/>
          </a:xfrm>
        </p:spPr>
        <p:txBody>
          <a:bodyPr/>
          <a:lstStyle/>
          <a:p>
            <a:r>
              <a:rPr lang="en-US" sz="2400" b="1" dirty="0" err="1" smtClean="0"/>
              <a:t>Röttgen</a:t>
            </a:r>
            <a:r>
              <a:rPr lang="en-US" sz="2400" b="1" dirty="0" smtClean="0"/>
              <a:t> </a:t>
            </a:r>
            <a:r>
              <a:rPr lang="en-US" sz="2400" b="1" dirty="0" err="1" smtClean="0"/>
              <a:t>Pietà</a:t>
            </a:r>
            <a:r>
              <a:rPr lang="en-US" sz="2400" b="1" dirty="0" smtClean="0"/>
              <a:t>, </a:t>
            </a:r>
            <a:br>
              <a:rPr lang="en-US" sz="2400" b="1" dirty="0" smtClean="0"/>
            </a:br>
            <a:r>
              <a:rPr lang="en-US" sz="2400" b="1" dirty="0" smtClean="0"/>
              <a:t>Gothic</a:t>
            </a:r>
            <a:br>
              <a:rPr lang="en-US" sz="2400" b="1" dirty="0" smtClean="0"/>
            </a:br>
            <a:r>
              <a:rPr lang="en-US" sz="2400" b="1" dirty="0" smtClean="0"/>
              <a:t> 1300</a:t>
            </a:r>
            <a:br>
              <a:rPr lang="en-US" sz="2400" b="1" dirty="0" smtClean="0"/>
            </a:br>
            <a:r>
              <a:rPr lang="en-US" sz="2400" b="1" dirty="0" smtClean="0"/>
              <a:t>Key Piece</a:t>
            </a:r>
            <a:r>
              <a:rPr lang="en-US" sz="2400" dirty="0"/>
              <a:t/>
            </a:r>
            <a:br>
              <a:rPr lang="en-US" sz="2400" dirty="0"/>
            </a:br>
            <a:endParaRPr lang="en-US" sz="2400" dirty="0" smtClean="0"/>
          </a:p>
        </p:txBody>
      </p:sp>
      <p:sp>
        <p:nvSpPr>
          <p:cNvPr id="18435" name="Rectangle 3"/>
          <p:cNvSpPr>
            <a:spLocks noGrp="1" noChangeArrowheads="1"/>
          </p:cNvSpPr>
          <p:nvPr>
            <p:ph type="body" idx="1"/>
          </p:nvPr>
        </p:nvSpPr>
        <p:spPr>
          <a:xfrm>
            <a:off x="3581400" y="1828800"/>
            <a:ext cx="5181600" cy="5238357"/>
          </a:xfrm>
        </p:spPr>
        <p:txBody>
          <a:bodyPr/>
          <a:lstStyle/>
          <a:p>
            <a:r>
              <a:rPr lang="en-US" sz="2400" dirty="0" smtClean="0"/>
              <a:t>The suffering of the 14</a:t>
            </a:r>
            <a:r>
              <a:rPr lang="en-US" sz="2400" baseline="30000" dirty="0" smtClean="0"/>
              <a:t>th</a:t>
            </a:r>
            <a:r>
              <a:rPr lang="en-US" sz="2400" dirty="0" smtClean="0"/>
              <a:t> century (plague, famine, social strife) seen in this piece</a:t>
            </a:r>
          </a:p>
          <a:p>
            <a:r>
              <a:rPr lang="en-US" sz="2400" dirty="0" smtClean="0"/>
              <a:t>As you suffer so did Christ:</a:t>
            </a:r>
          </a:p>
          <a:p>
            <a:pPr lvl="1"/>
            <a:r>
              <a:rPr lang="en-US" sz="2000" dirty="0" smtClean="0"/>
              <a:t> suffering is holy</a:t>
            </a:r>
          </a:p>
          <a:p>
            <a:r>
              <a:rPr lang="en-US" sz="2400" dirty="0" smtClean="0"/>
              <a:t>Christ is distorted, emaciated, bleeding, terribly wounded</a:t>
            </a:r>
          </a:p>
          <a:p>
            <a:r>
              <a:rPr lang="en-US" sz="2400" dirty="0" smtClean="0"/>
              <a:t>Mary is expressed through her oversized face which allows the viewer to feel her grief all the more</a:t>
            </a:r>
          </a:p>
          <a:p>
            <a:r>
              <a:rPr lang="en-US" sz="2400" dirty="0" smtClean="0"/>
              <a:t>Relates to a more “humanized” audience</a:t>
            </a:r>
          </a:p>
          <a:p>
            <a:r>
              <a:rPr lang="en-US" sz="2400" dirty="0" smtClean="0"/>
              <a:t>Meant to be </a:t>
            </a:r>
            <a:r>
              <a:rPr lang="en-US" sz="2400" smtClean="0"/>
              <a:t>viewed privately</a:t>
            </a:r>
            <a:endParaRPr lang="en-US" sz="2400" dirty="0" smtClean="0"/>
          </a:p>
          <a:p>
            <a:pPr eaLnBrk="1" hangingPunct="1"/>
            <a:endParaRPr lang="en-US" dirty="0" smtClean="0"/>
          </a:p>
        </p:txBody>
      </p:sp>
      <p:pic>
        <p:nvPicPr>
          <p:cNvPr id="18436" name="Picture 5" descr="Virgin with the Dead Christ, from the Rhineland, Germany.  c. 1300-1325">
            <a:hlinkClick r:id="rId2"/>
          </p:cNvPr>
          <p:cNvPicPr>
            <a:picLocks noChangeAspect="1" noChangeArrowheads="1"/>
          </p:cNvPicPr>
          <p:nvPr/>
        </p:nvPicPr>
        <p:blipFill>
          <a:blip r:embed="rId3" cstate="print"/>
          <a:srcRect/>
          <a:stretch>
            <a:fillRect/>
          </a:stretch>
        </p:blipFill>
        <p:spPr bwMode="auto">
          <a:xfrm>
            <a:off x="381000" y="304800"/>
            <a:ext cx="3164911" cy="4724400"/>
          </a:xfrm>
          <a:prstGeom prst="rect">
            <a:avLst/>
          </a:prstGeom>
          <a:noFill/>
          <a:ln w="9525">
            <a:noFill/>
            <a:miter lim="800000"/>
            <a:headEnd/>
            <a:tailEnd/>
          </a:ln>
        </p:spPr>
      </p:pic>
      <p:sp>
        <p:nvSpPr>
          <p:cNvPr id="5" name="5-Point Star 4"/>
          <p:cNvSpPr/>
          <p:nvPr/>
        </p:nvSpPr>
        <p:spPr bwMode="auto">
          <a:xfrm>
            <a:off x="6019800" y="457200"/>
            <a:ext cx="1143000" cy="990600"/>
          </a:xfrm>
          <a:prstGeom prst="star5">
            <a:avLst/>
          </a:prstGeom>
          <a:ln>
            <a:headEnd type="none" w="med" len="med"/>
            <a:tailEnd type="none" w="med" len="med"/>
          </a:ln>
          <a:effectLst>
            <a:outerShdw blurRad="63500" dist="38100" dir="5400000" rotWithShape="0">
              <a:srgbClr val="000000">
                <a:alpha val="45000"/>
              </a:srgbClr>
            </a:outerShdw>
            <a:reflection blurRad="6350" stA="50000" endA="300" endPos="90000" dist="50800" dir="5400000" sy="-100000" algn="bl" rotWithShape="0"/>
          </a:effectLst>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18435">
                                            <p:txEl>
                                              <p:pRg st="0" end="0"/>
                                            </p:txEl>
                                          </p:spTgt>
                                        </p:tgtEl>
                                        <p:attrNameLst>
                                          <p:attrName>style.visibility</p:attrName>
                                        </p:attrNameLst>
                                      </p:cBhvr>
                                      <p:to>
                                        <p:strVal val="visible"/>
                                      </p:to>
                                    </p:set>
                                    <p:animEffect transition="in" filter="dissolve">
                                      <p:cBhvr>
                                        <p:cTn id="11" dur="500"/>
                                        <p:tgtEl>
                                          <p:spTgt spid="1843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8435">
                                            <p:txEl>
                                              <p:pRg st="1" end="1"/>
                                            </p:txEl>
                                          </p:spTgt>
                                        </p:tgtEl>
                                        <p:attrNameLst>
                                          <p:attrName>style.visibility</p:attrName>
                                        </p:attrNameLst>
                                      </p:cBhvr>
                                      <p:to>
                                        <p:strVal val="visible"/>
                                      </p:to>
                                    </p:set>
                                    <p:animEffect transition="in" filter="dissolve">
                                      <p:cBhvr>
                                        <p:cTn id="16" dur="500"/>
                                        <p:tgtEl>
                                          <p:spTgt spid="1843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8435">
                                            <p:txEl>
                                              <p:pRg st="2" end="2"/>
                                            </p:txEl>
                                          </p:spTgt>
                                        </p:tgtEl>
                                        <p:attrNameLst>
                                          <p:attrName>style.visibility</p:attrName>
                                        </p:attrNameLst>
                                      </p:cBhvr>
                                      <p:to>
                                        <p:strVal val="visible"/>
                                      </p:to>
                                    </p:set>
                                    <p:animEffect transition="in" filter="dissolve">
                                      <p:cBhvr>
                                        <p:cTn id="21" dur="500"/>
                                        <p:tgtEl>
                                          <p:spTgt spid="1843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18435">
                                            <p:txEl>
                                              <p:pRg st="3" end="3"/>
                                            </p:txEl>
                                          </p:spTgt>
                                        </p:tgtEl>
                                        <p:attrNameLst>
                                          <p:attrName>style.visibility</p:attrName>
                                        </p:attrNameLst>
                                      </p:cBhvr>
                                      <p:to>
                                        <p:strVal val="visible"/>
                                      </p:to>
                                    </p:set>
                                    <p:animEffect transition="in" filter="dissolve">
                                      <p:cBhvr>
                                        <p:cTn id="26" dur="500"/>
                                        <p:tgtEl>
                                          <p:spTgt spid="1843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8435">
                                            <p:txEl>
                                              <p:pRg st="4" end="4"/>
                                            </p:txEl>
                                          </p:spTgt>
                                        </p:tgtEl>
                                        <p:attrNameLst>
                                          <p:attrName>style.visibility</p:attrName>
                                        </p:attrNameLst>
                                      </p:cBhvr>
                                      <p:to>
                                        <p:strVal val="visible"/>
                                      </p:to>
                                    </p:set>
                                    <p:animEffect transition="in" filter="dissolve">
                                      <p:cBhvr>
                                        <p:cTn id="31" dur="500"/>
                                        <p:tgtEl>
                                          <p:spTgt spid="18435">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18435">
                                            <p:txEl>
                                              <p:pRg st="5" end="5"/>
                                            </p:txEl>
                                          </p:spTgt>
                                        </p:tgtEl>
                                        <p:attrNameLst>
                                          <p:attrName>style.visibility</p:attrName>
                                        </p:attrNameLst>
                                      </p:cBhvr>
                                      <p:to>
                                        <p:strVal val="visible"/>
                                      </p:to>
                                    </p:set>
                                    <p:animEffect transition="in" filter="dissolve">
                                      <p:cBhvr>
                                        <p:cTn id="36" dur="500"/>
                                        <p:tgtEl>
                                          <p:spTgt spid="18435">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18435">
                                            <p:txEl>
                                              <p:pRg st="6" end="6"/>
                                            </p:txEl>
                                          </p:spTgt>
                                        </p:tgtEl>
                                        <p:attrNameLst>
                                          <p:attrName>style.visibility</p:attrName>
                                        </p:attrNameLst>
                                      </p:cBhvr>
                                      <p:to>
                                        <p:strVal val="visible"/>
                                      </p:to>
                                    </p:set>
                                    <p:animEffect transition="in" filter="dissolve">
                                      <p:cBhvr>
                                        <p:cTn id="41" dur="500"/>
                                        <p:tgtEl>
                                          <p:spTgt spid="18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endParaRPr lang="en-US" smtClean="0"/>
          </a:p>
        </p:txBody>
      </p:sp>
      <p:sp>
        <p:nvSpPr>
          <p:cNvPr id="17411" name="Content Placeholder 2"/>
          <p:cNvSpPr>
            <a:spLocks noGrp="1"/>
          </p:cNvSpPr>
          <p:nvPr>
            <p:ph idx="1"/>
          </p:nvPr>
        </p:nvSpPr>
        <p:spPr/>
        <p:txBody>
          <a:bodyPr/>
          <a:lstStyle/>
          <a:p>
            <a:pPr eaLnBrk="1" hangingPunct="1"/>
            <a:endParaRPr lang="en-US" smtClean="0"/>
          </a:p>
        </p:txBody>
      </p:sp>
      <p:pic>
        <p:nvPicPr>
          <p:cNvPr id="17412" name="Picture 2" descr="http://www.wga.hu/art/zgothic/gothic/2/16g_1250.jpg"/>
          <p:cNvPicPr>
            <a:picLocks noChangeAspect="1" noChangeArrowheads="1"/>
          </p:cNvPicPr>
          <p:nvPr/>
        </p:nvPicPr>
        <p:blipFill>
          <a:blip r:embed="rId2" cstate="print"/>
          <a:srcRect/>
          <a:stretch>
            <a:fillRect/>
          </a:stretch>
        </p:blipFill>
        <p:spPr bwMode="auto">
          <a:xfrm>
            <a:off x="914400" y="609600"/>
            <a:ext cx="3124200" cy="4359070"/>
          </a:xfrm>
          <a:prstGeom prst="rect">
            <a:avLst/>
          </a:prstGeom>
          <a:noFill/>
          <a:ln w="9525">
            <a:noFill/>
            <a:miter lim="800000"/>
            <a:headEnd/>
            <a:tailEnd/>
          </a:ln>
        </p:spPr>
      </p:pic>
      <p:pic>
        <p:nvPicPr>
          <p:cNvPr id="19458" name="Picture 2" descr="http://www.neiu.edu/~wbsieger/Art311/311Supp/images/sculpture_head_of_crucifixtion.jpg"/>
          <p:cNvPicPr>
            <a:picLocks noChangeAspect="1" noChangeArrowheads="1"/>
          </p:cNvPicPr>
          <p:nvPr/>
        </p:nvPicPr>
        <p:blipFill>
          <a:blip r:embed="rId3" cstate="print"/>
          <a:srcRect/>
          <a:stretch>
            <a:fillRect/>
          </a:stretch>
        </p:blipFill>
        <p:spPr bwMode="auto">
          <a:xfrm>
            <a:off x="4572000" y="685800"/>
            <a:ext cx="3989270" cy="3733800"/>
          </a:xfrm>
          <a:prstGeom prst="rect">
            <a:avLst/>
          </a:prstGeom>
          <a:noFill/>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5029200" cy="1143000"/>
          </a:xfrm>
        </p:spPr>
        <p:txBody>
          <a:bodyPr rtlCol="0">
            <a:normAutofit/>
          </a:bodyPr>
          <a:lstStyle/>
          <a:p>
            <a:pPr fontAlgn="auto">
              <a:spcAft>
                <a:spcPts val="0"/>
              </a:spcAft>
              <a:defRPr/>
            </a:pPr>
            <a:r>
              <a:rPr lang="en-US" sz="5400" dirty="0" smtClean="0">
                <a:latin typeface="High Tower Text" pitchFamily="18" charset="0"/>
              </a:rPr>
              <a:t>Gothic Sculpture</a:t>
            </a:r>
            <a:endParaRPr lang="en-US" sz="5400" dirty="0">
              <a:latin typeface="High Tower Text" pitchFamily="18" charset="0"/>
            </a:endParaRPr>
          </a:p>
        </p:txBody>
      </p:sp>
      <p:sp>
        <p:nvSpPr>
          <p:cNvPr id="3" name="Content Placeholder 2"/>
          <p:cNvSpPr>
            <a:spLocks noGrp="1"/>
          </p:cNvSpPr>
          <p:nvPr>
            <p:ph idx="1"/>
          </p:nvPr>
        </p:nvSpPr>
        <p:spPr>
          <a:xfrm>
            <a:off x="457200" y="1371600"/>
            <a:ext cx="4648200" cy="4754563"/>
          </a:xfrm>
        </p:spPr>
        <p:style>
          <a:lnRef idx="1">
            <a:schemeClr val="dk1"/>
          </a:lnRef>
          <a:fillRef idx="3">
            <a:schemeClr val="dk1"/>
          </a:fillRef>
          <a:effectRef idx="2">
            <a:schemeClr val="dk1"/>
          </a:effectRef>
          <a:fontRef idx="minor">
            <a:schemeClr val="lt1"/>
          </a:fontRef>
        </p:style>
        <p:txBody>
          <a:bodyPr rtlCol="0">
            <a:normAutofit lnSpcReduction="10000"/>
          </a:bodyPr>
          <a:lstStyle/>
          <a:p>
            <a:pPr fontAlgn="auto">
              <a:spcAft>
                <a:spcPts val="0"/>
              </a:spcAft>
              <a:buFont typeface="Arial" pitchFamily="34" charset="0"/>
              <a:buChar char="•"/>
              <a:defRPr/>
            </a:pPr>
            <a:r>
              <a:rPr lang="en-US" dirty="0" smtClean="0">
                <a:latin typeface="Bookman Old Style" pitchFamily="18" charset="0"/>
              </a:rPr>
              <a:t>Figures emerge from building</a:t>
            </a:r>
          </a:p>
          <a:p>
            <a:pPr fontAlgn="auto">
              <a:spcAft>
                <a:spcPts val="0"/>
              </a:spcAft>
              <a:buFont typeface="Arial" pitchFamily="34" charset="0"/>
              <a:buChar char="•"/>
              <a:defRPr/>
            </a:pPr>
            <a:r>
              <a:rPr lang="en-US" dirty="0" smtClean="0">
                <a:solidFill>
                  <a:schemeClr val="accent1">
                    <a:lumMod val="75000"/>
                  </a:schemeClr>
                </a:solidFill>
                <a:effectLst>
                  <a:outerShdw blurRad="38100" dist="38100" dir="2700000" algn="tl">
                    <a:srgbClr val="000000">
                      <a:alpha val="43137"/>
                    </a:srgbClr>
                  </a:outerShdw>
                </a:effectLst>
                <a:latin typeface="Bookman Old Style" pitchFamily="18" charset="0"/>
              </a:rPr>
              <a:t>Some interaction w/world</a:t>
            </a:r>
          </a:p>
          <a:p>
            <a:pPr fontAlgn="auto">
              <a:spcAft>
                <a:spcPts val="0"/>
              </a:spcAft>
              <a:buFont typeface="Arial" pitchFamily="34" charset="0"/>
              <a:buChar char="•"/>
              <a:defRPr/>
            </a:pPr>
            <a:r>
              <a:rPr lang="en-US" dirty="0" smtClean="0">
                <a:latin typeface="Bookman Old Style" pitchFamily="18" charset="0"/>
              </a:rPr>
              <a:t>Focus on salvation rather than judgment</a:t>
            </a:r>
          </a:p>
          <a:p>
            <a:pPr fontAlgn="auto">
              <a:spcAft>
                <a:spcPts val="0"/>
              </a:spcAft>
              <a:buFont typeface="Arial" pitchFamily="34" charset="0"/>
              <a:buChar char="•"/>
              <a:defRPr/>
            </a:pPr>
            <a:r>
              <a:rPr lang="en-US" dirty="0" smtClean="0">
                <a:latin typeface="Bookman Old Style" pitchFamily="18" charset="0"/>
              </a:rPr>
              <a:t>Images of suffering (Black Death)</a:t>
            </a:r>
          </a:p>
          <a:p>
            <a:pPr fontAlgn="auto">
              <a:spcAft>
                <a:spcPts val="0"/>
              </a:spcAft>
              <a:buFont typeface="Arial" pitchFamily="34" charset="0"/>
              <a:buChar char="•"/>
              <a:defRPr/>
            </a:pPr>
            <a:r>
              <a:rPr lang="en-US" dirty="0" smtClean="0">
                <a:latin typeface="Bookman Old Style" pitchFamily="18" charset="0"/>
              </a:rPr>
              <a:t>Gothic s-curve</a:t>
            </a:r>
          </a:p>
          <a:p>
            <a:pPr fontAlgn="auto">
              <a:spcAft>
                <a:spcPts val="0"/>
              </a:spcAft>
              <a:buFont typeface="Arial" pitchFamily="34" charset="0"/>
              <a:buChar char="•"/>
              <a:defRPr/>
            </a:pPr>
            <a:endParaRPr lang="en-US" dirty="0"/>
          </a:p>
        </p:txBody>
      </p:sp>
      <p:pic>
        <p:nvPicPr>
          <p:cNvPr id="15364" name="Picture 3" descr="msotw9_temp0"/>
          <p:cNvPicPr>
            <a:picLocks noChangeAspect="1" noChangeArrowheads="1"/>
          </p:cNvPicPr>
          <p:nvPr/>
        </p:nvPicPr>
        <p:blipFill>
          <a:blip r:embed="rId2" cstate="print">
            <a:lum contrast="12000"/>
          </a:blip>
          <a:srcRect/>
          <a:stretch>
            <a:fillRect/>
          </a:stretch>
        </p:blipFill>
        <p:spPr bwMode="auto">
          <a:xfrm>
            <a:off x="6521450" y="0"/>
            <a:ext cx="2622550" cy="3600450"/>
          </a:xfrm>
          <a:prstGeom prst="rect">
            <a:avLst/>
          </a:prstGeom>
          <a:noFill/>
          <a:ln w="9525">
            <a:solidFill>
              <a:schemeClr val="bg2"/>
            </a:solidFill>
            <a:miter lim="800000"/>
            <a:headEnd/>
            <a:tailEnd/>
          </a:ln>
        </p:spPr>
      </p:pic>
      <p:pic>
        <p:nvPicPr>
          <p:cNvPr id="15365" name="Picture 5" descr="http://xtimeline.s3.amazonaws.com/Upload/Use200809150806425680982/Elt200811251049056795063.jpg"/>
          <p:cNvPicPr>
            <a:picLocks noChangeAspect="1" noChangeArrowheads="1"/>
          </p:cNvPicPr>
          <p:nvPr/>
        </p:nvPicPr>
        <p:blipFill>
          <a:blip r:embed="rId3" cstate="print"/>
          <a:srcRect/>
          <a:stretch>
            <a:fillRect/>
          </a:stretch>
        </p:blipFill>
        <p:spPr bwMode="auto">
          <a:xfrm>
            <a:off x="5203825" y="3581400"/>
            <a:ext cx="2128838" cy="3276600"/>
          </a:xfrm>
          <a:prstGeom prst="rect">
            <a:avLst/>
          </a:prstGeom>
          <a:noFill/>
          <a:ln w="9525">
            <a:noFill/>
            <a:miter lim="800000"/>
            <a:headEnd/>
            <a:tailEnd/>
          </a:ln>
        </p:spPr>
      </p:pic>
      <p:pic>
        <p:nvPicPr>
          <p:cNvPr id="15366" name="Picture 6" descr="Virgin w the dead Christ"/>
          <p:cNvPicPr>
            <a:picLocks noChangeAspect="1" noChangeArrowheads="1"/>
          </p:cNvPicPr>
          <p:nvPr/>
        </p:nvPicPr>
        <p:blipFill>
          <a:blip r:embed="rId4" cstate="print"/>
          <a:srcRect/>
          <a:stretch>
            <a:fillRect/>
          </a:stretch>
        </p:blipFill>
        <p:spPr bwMode="auto">
          <a:xfrm>
            <a:off x="7315200" y="3581400"/>
            <a:ext cx="1828800" cy="3276600"/>
          </a:xfrm>
          <a:prstGeom prst="rect">
            <a:avLst/>
          </a:prstGeom>
          <a:noFill/>
          <a:ln w="9525">
            <a:noFill/>
            <a:miter lim="800000"/>
            <a:headEnd/>
            <a:tailEnd/>
          </a:ln>
        </p:spPr>
      </p:pic>
      <p:pic>
        <p:nvPicPr>
          <p:cNvPr id="15367" name="Picture 7" descr="http://legacy.earlham.edu/~vanbma/20th%20century/images/AAAZNSD0.jpg"/>
          <p:cNvPicPr>
            <a:picLocks noChangeAspect="1" noChangeArrowheads="1"/>
          </p:cNvPicPr>
          <p:nvPr/>
        </p:nvPicPr>
        <p:blipFill>
          <a:blip r:embed="rId5" cstate="print"/>
          <a:srcRect/>
          <a:stretch>
            <a:fillRect/>
          </a:stretch>
        </p:blipFill>
        <p:spPr bwMode="auto">
          <a:xfrm>
            <a:off x="5105400" y="0"/>
            <a:ext cx="1490663" cy="363378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3657600" cy="997196"/>
          </a:xfrm>
        </p:spPr>
        <p:txBody>
          <a:bodyPr/>
          <a:lstStyle/>
          <a:p>
            <a:r>
              <a:rPr lang="en-US" sz="2400" b="1" dirty="0" smtClean="0"/>
              <a:t>Blanche </a:t>
            </a:r>
            <a:r>
              <a:rPr lang="en-US" sz="2400" b="1" dirty="0"/>
              <a:t>of Castile and Louis IX, </a:t>
            </a:r>
            <a:r>
              <a:rPr lang="en-US" sz="2400" b="1" dirty="0" smtClean="0"/>
              <a:t/>
            </a:r>
            <a:br>
              <a:rPr lang="en-US" sz="2400" b="1" dirty="0" smtClean="0"/>
            </a:br>
            <a:r>
              <a:rPr lang="en-US" sz="2400" b="1" dirty="0" smtClean="0"/>
              <a:t>Gothic</a:t>
            </a:r>
            <a:br>
              <a:rPr lang="en-US" sz="2400" b="1" dirty="0" smtClean="0"/>
            </a:br>
            <a:r>
              <a:rPr lang="en-US" sz="2400" b="1" dirty="0" smtClean="0"/>
              <a:t>1200</a:t>
            </a:r>
            <a:endParaRPr lang="en-US" sz="2400" dirty="0"/>
          </a:p>
        </p:txBody>
      </p:sp>
      <p:sp>
        <p:nvSpPr>
          <p:cNvPr id="3" name="Content Placeholder 2"/>
          <p:cNvSpPr>
            <a:spLocks noGrp="1"/>
          </p:cNvSpPr>
          <p:nvPr>
            <p:ph idx="1"/>
          </p:nvPr>
        </p:nvSpPr>
        <p:spPr>
          <a:xfrm>
            <a:off x="381000" y="1412875"/>
            <a:ext cx="3657600" cy="4647426"/>
          </a:xfrm>
        </p:spPr>
        <p:txBody>
          <a:bodyPr/>
          <a:lstStyle/>
          <a:p>
            <a:r>
              <a:rPr lang="en-US" sz="2000" dirty="0" smtClean="0"/>
              <a:t>-Manuscript </a:t>
            </a:r>
          </a:p>
          <a:p>
            <a:r>
              <a:rPr lang="en-US" sz="2000" dirty="0" smtClean="0"/>
              <a:t>-Personal bible </a:t>
            </a:r>
          </a:p>
          <a:p>
            <a:r>
              <a:rPr lang="en-US" sz="2000" dirty="0" smtClean="0"/>
              <a:t>-Top left Blanche of Castile mother and Reagent </a:t>
            </a:r>
          </a:p>
          <a:p>
            <a:r>
              <a:rPr lang="en-US" sz="2000" dirty="0" smtClean="0"/>
              <a:t>-Top right King Louis IX of France, teenager </a:t>
            </a:r>
          </a:p>
          <a:p>
            <a:r>
              <a:rPr lang="en-US" sz="2000" dirty="0" smtClean="0"/>
              <a:t>-Bottom older monk dictates to younger scribe </a:t>
            </a:r>
          </a:p>
          <a:p>
            <a:r>
              <a:rPr lang="en-US" sz="2000" dirty="0" smtClean="0"/>
              <a:t>-connection to stained glass </a:t>
            </a:r>
            <a:r>
              <a:rPr lang="en-US" sz="2000" b="1" i="1" dirty="0" err="1" smtClean="0"/>
              <a:t>lux</a:t>
            </a:r>
            <a:r>
              <a:rPr lang="en-US" sz="2000" b="1" i="1" dirty="0" smtClean="0"/>
              <a:t> nova</a:t>
            </a:r>
          </a:p>
          <a:p>
            <a:pPr lvl="1"/>
            <a:r>
              <a:rPr lang="en-US" sz="1600" b="1" dirty="0" smtClean="0"/>
              <a:t> </a:t>
            </a:r>
            <a:r>
              <a:rPr lang="en-US" sz="1600" dirty="0" smtClean="0"/>
              <a:t>light of god that shone through the glass in the cathedrals</a:t>
            </a:r>
          </a:p>
          <a:p>
            <a:r>
              <a:rPr lang="en-US" sz="2000" dirty="0" smtClean="0"/>
              <a:t>-Modeling is minimal=no weight, color restricted </a:t>
            </a:r>
          </a:p>
          <a:p>
            <a:endParaRPr lang="en-US" sz="2000" dirty="0"/>
          </a:p>
        </p:txBody>
      </p:sp>
      <p:pic>
        <p:nvPicPr>
          <p:cNvPr id="4" name="Picture 6" descr="blanche of Castile"/>
          <p:cNvPicPr>
            <a:picLocks noChangeAspect="1" noChangeArrowheads="1"/>
          </p:cNvPicPr>
          <p:nvPr/>
        </p:nvPicPr>
        <p:blipFill>
          <a:blip r:embed="rId2" cstate="print"/>
          <a:srcRect/>
          <a:stretch>
            <a:fillRect/>
          </a:stretch>
        </p:blipFill>
        <p:spPr bwMode="auto">
          <a:xfrm>
            <a:off x="4114800" y="0"/>
            <a:ext cx="4800600" cy="68278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smtClean="0"/>
          </a:p>
        </p:txBody>
      </p:sp>
      <p:sp>
        <p:nvSpPr>
          <p:cNvPr id="19459" name="Rectangle 3"/>
          <p:cNvSpPr>
            <a:spLocks noGrp="1" noChangeArrowheads="1"/>
          </p:cNvSpPr>
          <p:nvPr>
            <p:ph type="body" idx="1"/>
          </p:nvPr>
        </p:nvSpPr>
        <p:spPr/>
        <p:txBody>
          <a:bodyPr/>
          <a:lstStyle/>
          <a:p>
            <a:pPr eaLnBrk="1" hangingPunct="1"/>
            <a:endParaRPr lang="en-US" smtClean="0"/>
          </a:p>
        </p:txBody>
      </p:sp>
      <p:pic>
        <p:nvPicPr>
          <p:cNvPr id="19460" name="Picture 6" descr="blanche of Castile"/>
          <p:cNvPicPr>
            <a:picLocks noChangeAspect="1" noChangeArrowheads="1"/>
          </p:cNvPicPr>
          <p:nvPr/>
        </p:nvPicPr>
        <p:blipFill>
          <a:blip r:embed="rId3" cstate="print"/>
          <a:srcRect/>
          <a:stretch>
            <a:fillRect/>
          </a:stretch>
        </p:blipFill>
        <p:spPr bwMode="auto">
          <a:xfrm>
            <a:off x="0" y="30163"/>
            <a:ext cx="4800600" cy="6827837"/>
          </a:xfrm>
          <a:prstGeom prst="rect">
            <a:avLst/>
          </a:prstGeom>
          <a:noFill/>
          <a:ln w="9525">
            <a:noFill/>
            <a:miter lim="800000"/>
            <a:headEnd/>
            <a:tailEnd/>
          </a:ln>
        </p:spPr>
      </p:pic>
      <p:pic>
        <p:nvPicPr>
          <p:cNvPr id="19461" name="Picture 8" descr="http://teachers.sduhsd.k12.ca.us/ltrupe/ART%20History%20Web/final/chap14Medieval/EbboGospelsMatthew.jpg"/>
          <p:cNvPicPr>
            <a:picLocks noChangeAspect="1" noChangeArrowheads="1"/>
          </p:cNvPicPr>
          <p:nvPr/>
        </p:nvPicPr>
        <p:blipFill>
          <a:blip r:embed="rId4" cstate="print"/>
          <a:srcRect/>
          <a:stretch>
            <a:fillRect/>
          </a:stretch>
        </p:blipFill>
        <p:spPr bwMode="auto">
          <a:xfrm>
            <a:off x="4800600" y="533400"/>
            <a:ext cx="4349750" cy="57912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4800" y="230189"/>
            <a:ext cx="4648200" cy="1293812"/>
          </a:xfrm>
        </p:spPr>
        <p:txBody>
          <a:bodyPr/>
          <a:lstStyle/>
          <a:p>
            <a:r>
              <a:rPr lang="en-US" sz="2400" i="1" dirty="0" smtClean="0"/>
              <a:t>Abraham with three Angels</a:t>
            </a:r>
            <a:r>
              <a:rPr lang="en-US" sz="2400" dirty="0" smtClean="0"/>
              <a:t/>
            </a:r>
            <a:br>
              <a:rPr lang="en-US" sz="2400" dirty="0" smtClean="0"/>
            </a:br>
            <a:r>
              <a:rPr lang="en-US" sz="2400" dirty="0" smtClean="0"/>
              <a:t>Psalter of St. Louis</a:t>
            </a:r>
            <a:br>
              <a:rPr lang="en-US" sz="2400" dirty="0" smtClean="0"/>
            </a:br>
            <a:r>
              <a:rPr lang="en-US" sz="2400" dirty="0" smtClean="0"/>
              <a:t>Gothic</a:t>
            </a:r>
            <a:br>
              <a:rPr lang="en-US" sz="2400" dirty="0" smtClean="0"/>
            </a:br>
            <a:r>
              <a:rPr lang="en-US" sz="2400" dirty="0" smtClean="0"/>
              <a:t>1250 CE</a:t>
            </a:r>
            <a:br>
              <a:rPr lang="en-US" sz="2400" dirty="0" smtClean="0"/>
            </a:br>
            <a:endParaRPr lang="en-US" sz="2400" dirty="0"/>
          </a:p>
        </p:txBody>
      </p:sp>
      <p:sp>
        <p:nvSpPr>
          <p:cNvPr id="3" name="Content Placeholder 2"/>
          <p:cNvSpPr>
            <a:spLocks noGrp="1"/>
          </p:cNvSpPr>
          <p:nvPr>
            <p:ph idx="1"/>
          </p:nvPr>
        </p:nvSpPr>
        <p:spPr>
          <a:xfrm>
            <a:off x="4114800" y="1600200"/>
            <a:ext cx="4648200" cy="4241161"/>
          </a:xfrm>
        </p:spPr>
        <p:txBody>
          <a:bodyPr/>
          <a:lstStyle/>
          <a:p>
            <a:r>
              <a:rPr lang="en-US" sz="2000" dirty="0" smtClean="0"/>
              <a:t>-connection to stained glass </a:t>
            </a:r>
            <a:r>
              <a:rPr lang="en-US" sz="2000" b="1" i="1" dirty="0" err="1" smtClean="0"/>
              <a:t>lux</a:t>
            </a:r>
            <a:r>
              <a:rPr lang="en-US" sz="2000" b="1" i="1" dirty="0" smtClean="0"/>
              <a:t> nova</a:t>
            </a:r>
          </a:p>
          <a:p>
            <a:pPr lvl="1"/>
            <a:r>
              <a:rPr lang="en-US" sz="1600" b="1" dirty="0" smtClean="0"/>
              <a:t> </a:t>
            </a:r>
            <a:r>
              <a:rPr lang="en-US" sz="1600" dirty="0" smtClean="0"/>
              <a:t>light of god that shone through the glass in the cathedrals</a:t>
            </a:r>
          </a:p>
          <a:p>
            <a:r>
              <a:rPr lang="en-US" sz="2000" dirty="0" smtClean="0"/>
              <a:t>-Modeling is minimal=no weight, color restricted </a:t>
            </a:r>
          </a:p>
          <a:p>
            <a:r>
              <a:rPr lang="en-US" sz="2000" dirty="0" smtClean="0"/>
              <a:t>Thought to be made by the same artists who made the glass windows for Sainte-</a:t>
            </a:r>
            <a:r>
              <a:rPr lang="en-US" sz="2000" dirty="0" err="1" smtClean="0"/>
              <a:t>Chapelle</a:t>
            </a:r>
            <a:endParaRPr lang="en-US" sz="2000" dirty="0" smtClean="0"/>
          </a:p>
          <a:p>
            <a:pPr lvl="1"/>
            <a:r>
              <a:rPr lang="en-US" sz="1600" dirty="0" err="1" smtClean="0"/>
              <a:t>Rayonnant</a:t>
            </a:r>
            <a:r>
              <a:rPr lang="en-US" sz="1600" dirty="0" smtClean="0"/>
              <a:t> architecture in the background</a:t>
            </a:r>
          </a:p>
          <a:p>
            <a:r>
              <a:rPr lang="en-US" sz="2000" dirty="0" smtClean="0"/>
              <a:t>Elegance</a:t>
            </a:r>
          </a:p>
          <a:p>
            <a:r>
              <a:rPr lang="en-US" sz="2000" dirty="0" smtClean="0"/>
              <a:t>Two scenes of the same story</a:t>
            </a:r>
          </a:p>
          <a:p>
            <a:r>
              <a:rPr lang="en-US" sz="2000" dirty="0" smtClean="0"/>
              <a:t>Sarah peeks in from tent</a:t>
            </a:r>
          </a:p>
          <a:p>
            <a:r>
              <a:rPr lang="en-US" sz="2000" dirty="0" smtClean="0"/>
              <a:t>Gothic s-curve</a:t>
            </a:r>
          </a:p>
          <a:p>
            <a:endParaRPr lang="en-US" sz="2000" dirty="0"/>
          </a:p>
        </p:txBody>
      </p:sp>
      <p:pic>
        <p:nvPicPr>
          <p:cNvPr id="77826" name="Picture 2" descr="http://classconnection.s3.amazonaws.com/1197/flashcards/680314/jpg/18-32.jpg"/>
          <p:cNvPicPr>
            <a:picLocks noChangeAspect="1" noChangeArrowheads="1"/>
          </p:cNvPicPr>
          <p:nvPr/>
        </p:nvPicPr>
        <p:blipFill>
          <a:blip r:embed="rId2" cstate="print"/>
          <a:srcRect/>
          <a:stretch>
            <a:fillRect/>
          </a:stretch>
        </p:blipFill>
        <p:spPr bwMode="auto">
          <a:xfrm>
            <a:off x="152400" y="533401"/>
            <a:ext cx="3892282" cy="5181600"/>
          </a:xfrm>
          <a:prstGeom prst="rect">
            <a:avLst/>
          </a:prstGeom>
          <a:noFill/>
        </p:spPr>
      </p:pic>
      <p:cxnSp>
        <p:nvCxnSpPr>
          <p:cNvPr id="7" name="Straight Arrow Connector 6"/>
          <p:cNvCxnSpPr/>
          <p:nvPr/>
        </p:nvCxnSpPr>
        <p:spPr>
          <a:xfrm flipH="1" flipV="1">
            <a:off x="3429000" y="3429000"/>
            <a:ext cx="1066800" cy="1600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1295400" y="3810000"/>
            <a:ext cx="3048000" cy="1524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ssolv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dissolv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diamond(in)">
                                      <p:cBhvr>
                                        <p:cTn id="52" dur="2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checkerboard(across)">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1000" y="230188"/>
            <a:ext cx="3962400" cy="997196"/>
          </a:xfrm>
        </p:spPr>
        <p:txBody>
          <a:bodyPr/>
          <a:lstStyle/>
          <a:p>
            <a:pPr eaLnBrk="1" hangingPunct="1"/>
            <a:r>
              <a:rPr lang="en-US" sz="2400" dirty="0" smtClean="0"/>
              <a:t>God as Architect of the World</a:t>
            </a:r>
            <a:br>
              <a:rPr lang="en-US" sz="2400" dirty="0" smtClean="0"/>
            </a:br>
            <a:r>
              <a:rPr lang="en-US" sz="2400" dirty="0" smtClean="0"/>
              <a:t>Gothic</a:t>
            </a:r>
            <a:br>
              <a:rPr lang="en-US" sz="2400" dirty="0" smtClean="0"/>
            </a:br>
            <a:r>
              <a:rPr lang="en-US" sz="2400" dirty="0" smtClean="0"/>
              <a:t>1200 CE</a:t>
            </a:r>
          </a:p>
        </p:txBody>
      </p:sp>
      <p:sp>
        <p:nvSpPr>
          <p:cNvPr id="25603" name="Content Placeholder 2"/>
          <p:cNvSpPr>
            <a:spLocks noGrp="1"/>
          </p:cNvSpPr>
          <p:nvPr>
            <p:ph idx="1"/>
          </p:nvPr>
        </p:nvSpPr>
        <p:spPr>
          <a:xfrm>
            <a:off x="381000" y="1412875"/>
            <a:ext cx="3886200" cy="3631763"/>
          </a:xfrm>
        </p:spPr>
        <p:txBody>
          <a:bodyPr/>
          <a:lstStyle/>
          <a:p>
            <a:r>
              <a:rPr lang="en-US" sz="2000" dirty="0" smtClean="0"/>
              <a:t>-Rising levels of science are depicted </a:t>
            </a:r>
          </a:p>
          <a:p>
            <a:r>
              <a:rPr lang="en-US" sz="2000" dirty="0" smtClean="0"/>
              <a:t>-A return to a more Classical style </a:t>
            </a:r>
          </a:p>
          <a:p>
            <a:r>
              <a:rPr lang="en-US" sz="2000" dirty="0" smtClean="0"/>
              <a:t>-God breaks the register with his foot </a:t>
            </a:r>
          </a:p>
          <a:p>
            <a:r>
              <a:rPr lang="en-US" sz="2000" dirty="0" smtClean="0"/>
              <a:t>-The gold represents the infinity of space and the heavens </a:t>
            </a:r>
          </a:p>
          <a:p>
            <a:r>
              <a:rPr lang="en-US" sz="2000" dirty="0" smtClean="0"/>
              <a:t>-</a:t>
            </a:r>
            <a:r>
              <a:rPr lang="en-US" sz="2000" b="1" dirty="0" smtClean="0"/>
              <a:t>God is the designer and to study the world is to worship him, key to the notions of the coming protestant rebellion</a:t>
            </a:r>
            <a:endParaRPr lang="en-US" sz="2000" dirty="0" smtClean="0"/>
          </a:p>
          <a:p>
            <a:pPr eaLnBrk="1" hangingPunct="1"/>
            <a:endParaRPr lang="en-US" sz="2000" dirty="0" smtClean="0"/>
          </a:p>
        </p:txBody>
      </p:sp>
      <p:pic>
        <p:nvPicPr>
          <p:cNvPr id="25604" name="Picture 4" descr="God as architect of the world.     c. 1220-1230">
            <a:hlinkClick r:id="rId2"/>
          </p:cNvPr>
          <p:cNvPicPr>
            <a:picLocks noChangeAspect="1" noChangeArrowheads="1"/>
          </p:cNvPicPr>
          <p:nvPr/>
        </p:nvPicPr>
        <p:blipFill>
          <a:blip r:embed="rId3" cstate="print"/>
          <a:srcRect/>
          <a:stretch>
            <a:fillRect/>
          </a:stretch>
        </p:blipFill>
        <p:spPr bwMode="auto">
          <a:xfrm>
            <a:off x="4376737" y="152400"/>
            <a:ext cx="4357688" cy="5715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81000" y="230188"/>
            <a:ext cx="8382000" cy="1329595"/>
          </a:xfrm>
        </p:spPr>
        <p:txBody>
          <a:bodyPr/>
          <a:lstStyle/>
          <a:p>
            <a:pPr eaLnBrk="1" hangingPunct="1"/>
            <a:r>
              <a:rPr lang="en-US" sz="3200" b="1" dirty="0" smtClean="0">
                <a:solidFill>
                  <a:schemeClr val="tx2">
                    <a:lumMod val="75000"/>
                  </a:schemeClr>
                </a:solidFill>
              </a:rPr>
              <a:t>ID, then place the three in order of appearance and explain what, in general, is happening to Gothic architecture. </a:t>
            </a:r>
          </a:p>
        </p:txBody>
      </p:sp>
      <p:sp>
        <p:nvSpPr>
          <p:cNvPr id="7171" name="Content Placeholder 2"/>
          <p:cNvSpPr>
            <a:spLocks noGrp="1"/>
          </p:cNvSpPr>
          <p:nvPr>
            <p:ph idx="1"/>
          </p:nvPr>
        </p:nvSpPr>
        <p:spPr/>
        <p:txBody>
          <a:bodyPr/>
          <a:lstStyle/>
          <a:p>
            <a:pPr eaLnBrk="1" hangingPunct="1"/>
            <a:endParaRPr lang="en-US" smtClean="0"/>
          </a:p>
        </p:txBody>
      </p:sp>
      <p:pic>
        <p:nvPicPr>
          <p:cNvPr id="7172" name="Picture 3" descr="ChartesFrontView"/>
          <p:cNvPicPr>
            <a:picLocks noChangeAspect="1" noChangeArrowheads="1"/>
          </p:cNvPicPr>
          <p:nvPr/>
        </p:nvPicPr>
        <p:blipFill>
          <a:blip r:embed="rId2" cstate="print"/>
          <a:srcRect/>
          <a:stretch>
            <a:fillRect/>
          </a:stretch>
        </p:blipFill>
        <p:spPr bwMode="auto">
          <a:xfrm>
            <a:off x="3276600" y="1981200"/>
            <a:ext cx="2733675" cy="4038600"/>
          </a:xfrm>
          <a:prstGeom prst="rect">
            <a:avLst/>
          </a:prstGeom>
          <a:noFill/>
          <a:ln w="9525">
            <a:noFill/>
            <a:miter lim="800000"/>
            <a:headEnd/>
            <a:tailEnd/>
          </a:ln>
        </p:spPr>
      </p:pic>
      <p:pic>
        <p:nvPicPr>
          <p:cNvPr id="7173" name="Picture 4" descr="ext-cc-mannyyy"/>
          <p:cNvPicPr>
            <a:picLocks noChangeAspect="1" noChangeArrowheads="1"/>
          </p:cNvPicPr>
          <p:nvPr/>
        </p:nvPicPr>
        <p:blipFill>
          <a:blip r:embed="rId3" cstate="print"/>
          <a:srcRect/>
          <a:stretch>
            <a:fillRect/>
          </a:stretch>
        </p:blipFill>
        <p:spPr bwMode="auto">
          <a:xfrm>
            <a:off x="6248400" y="1981200"/>
            <a:ext cx="2743200" cy="4046538"/>
          </a:xfrm>
          <a:prstGeom prst="rect">
            <a:avLst/>
          </a:prstGeom>
          <a:noFill/>
          <a:ln w="9525">
            <a:noFill/>
            <a:miter lim="800000"/>
            <a:headEnd/>
            <a:tailEnd/>
          </a:ln>
        </p:spPr>
      </p:pic>
      <p:pic>
        <p:nvPicPr>
          <p:cNvPr id="7174" name="Picture 8" descr="http://www.millretreatcentre.com/uploads/Amiens%20Cathedral.jpg"/>
          <p:cNvPicPr>
            <a:picLocks noChangeAspect="1" noChangeArrowheads="1"/>
          </p:cNvPicPr>
          <p:nvPr/>
        </p:nvPicPr>
        <p:blipFill>
          <a:blip r:embed="rId4" cstate="print"/>
          <a:srcRect/>
          <a:stretch>
            <a:fillRect/>
          </a:stretch>
        </p:blipFill>
        <p:spPr bwMode="auto">
          <a:xfrm>
            <a:off x="0" y="2057400"/>
            <a:ext cx="2897188" cy="38671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81000" y="230188"/>
            <a:ext cx="5334000" cy="997196"/>
          </a:xfrm>
        </p:spPr>
        <p:txBody>
          <a:bodyPr/>
          <a:lstStyle/>
          <a:p>
            <a:pPr eaLnBrk="1" hangingPunct="1"/>
            <a:r>
              <a:rPr lang="en-US" sz="2400" dirty="0" smtClean="0"/>
              <a:t>Figures based on Geometric Shapes</a:t>
            </a:r>
            <a:br>
              <a:rPr lang="en-US" sz="2400" dirty="0" smtClean="0"/>
            </a:br>
            <a:r>
              <a:rPr lang="en-US" sz="2400" dirty="0" smtClean="0"/>
              <a:t>Gothic</a:t>
            </a:r>
            <a:br>
              <a:rPr lang="en-US" sz="2400" dirty="0" smtClean="0"/>
            </a:br>
            <a:r>
              <a:rPr lang="en-US" sz="2400" dirty="0" smtClean="0"/>
              <a:t>1220 CE</a:t>
            </a:r>
          </a:p>
        </p:txBody>
      </p:sp>
      <p:sp>
        <p:nvSpPr>
          <p:cNvPr id="26627" name="Rectangle 3"/>
          <p:cNvSpPr>
            <a:spLocks noGrp="1" noChangeArrowheads="1"/>
          </p:cNvSpPr>
          <p:nvPr>
            <p:ph type="body" idx="1"/>
          </p:nvPr>
        </p:nvSpPr>
        <p:spPr>
          <a:xfrm>
            <a:off x="381000" y="1412875"/>
            <a:ext cx="5257800" cy="2991588"/>
          </a:xfrm>
        </p:spPr>
        <p:txBody>
          <a:bodyPr/>
          <a:lstStyle/>
          <a:p>
            <a:r>
              <a:rPr lang="en-US" sz="2000" dirty="0" smtClean="0"/>
              <a:t>Rising levels of science are depicted</a:t>
            </a:r>
          </a:p>
          <a:p>
            <a:r>
              <a:rPr lang="en-US" sz="2000" dirty="0" smtClean="0"/>
              <a:t>Personal sketchbook of Villard de </a:t>
            </a:r>
            <a:r>
              <a:rPr lang="en-US" sz="2000" dirty="0" err="1" smtClean="0"/>
              <a:t>Hinnecourt</a:t>
            </a:r>
            <a:endParaRPr lang="en-US" sz="2000" dirty="0" smtClean="0"/>
          </a:p>
          <a:p>
            <a:r>
              <a:rPr lang="en-US" sz="2000" dirty="0" smtClean="0"/>
              <a:t>Both natural forms and buildings are based on geometry</a:t>
            </a:r>
          </a:p>
          <a:p>
            <a:r>
              <a:rPr lang="en-US" sz="2000" dirty="0" smtClean="0"/>
              <a:t>“Geometry is strong help in drawing figures”</a:t>
            </a:r>
          </a:p>
          <a:p>
            <a:r>
              <a:rPr lang="en-US" sz="2000" dirty="0" smtClean="0"/>
              <a:t>Spiritual side to Geometry</a:t>
            </a:r>
          </a:p>
          <a:p>
            <a:pPr lvl="1"/>
            <a:r>
              <a:rPr lang="en-US" sz="1600" dirty="0" smtClean="0"/>
              <a:t>Circles= eternity</a:t>
            </a:r>
          </a:p>
          <a:p>
            <a:pPr lvl="1"/>
            <a:r>
              <a:rPr lang="en-US" sz="1600" dirty="0" smtClean="0"/>
              <a:t>Squares=mortality</a:t>
            </a:r>
          </a:p>
          <a:p>
            <a:pPr lvl="1"/>
            <a:r>
              <a:rPr lang="en-US" sz="1600" dirty="0" smtClean="0"/>
              <a:t>Triangles= trinity</a:t>
            </a:r>
          </a:p>
          <a:p>
            <a:pPr lvl="1">
              <a:buNone/>
            </a:pPr>
            <a:endParaRPr lang="en-US" sz="1600" dirty="0" smtClean="0"/>
          </a:p>
        </p:txBody>
      </p:sp>
      <p:pic>
        <p:nvPicPr>
          <p:cNvPr id="26628" name="Picture 5" descr="844bg"/>
          <p:cNvPicPr>
            <a:picLocks noChangeAspect="1" noChangeArrowheads="1"/>
          </p:cNvPicPr>
          <p:nvPr/>
        </p:nvPicPr>
        <p:blipFill>
          <a:blip r:embed="rId3" cstate="print"/>
          <a:srcRect/>
          <a:stretch>
            <a:fillRect/>
          </a:stretch>
        </p:blipFill>
        <p:spPr bwMode="auto">
          <a:xfrm>
            <a:off x="5715000" y="152400"/>
            <a:ext cx="3089698" cy="5029200"/>
          </a:xfrm>
          <a:prstGeom prst="rect">
            <a:avLst/>
          </a:prstGeom>
          <a:noFill/>
          <a:ln w="9525">
            <a:noFill/>
            <a:miter lim="800000"/>
            <a:headEnd/>
            <a:tailEnd/>
          </a:ln>
        </p:spPr>
      </p:pic>
      <p:pic>
        <p:nvPicPr>
          <p:cNvPr id="8194" name="Picture 2" descr="https://encrypted-tbn3.gstatic.com/images?q=tbn:ANd9GcQqox4XYIFrqa2FCZb5jchJVR7yXz3N2ULjhoAZuyorGRwSeXuK"/>
          <p:cNvPicPr>
            <a:picLocks noChangeAspect="1" noChangeArrowheads="1"/>
          </p:cNvPicPr>
          <p:nvPr/>
        </p:nvPicPr>
        <p:blipFill>
          <a:blip r:embed="rId4" cstate="print"/>
          <a:srcRect/>
          <a:stretch>
            <a:fillRect/>
          </a:stretch>
        </p:blipFill>
        <p:spPr bwMode="auto">
          <a:xfrm>
            <a:off x="3657600" y="3352800"/>
            <a:ext cx="4725209" cy="3314701"/>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5867400" cy="1143000"/>
          </a:xfrm>
        </p:spPr>
        <p:txBody>
          <a:bodyPr/>
          <a:lstStyle/>
          <a:p>
            <a:r>
              <a:rPr lang="en-US" sz="4800" smtClean="0">
                <a:latin typeface="High Tower Text" pitchFamily="18" charset="0"/>
              </a:rPr>
              <a:t>Painting-Manuscript Illumination</a:t>
            </a:r>
          </a:p>
        </p:txBody>
      </p:sp>
      <p:sp>
        <p:nvSpPr>
          <p:cNvPr id="3" name="Content Placeholder 2"/>
          <p:cNvSpPr>
            <a:spLocks noGrp="1"/>
          </p:cNvSpPr>
          <p:nvPr>
            <p:ph idx="1"/>
          </p:nvPr>
        </p:nvSpPr>
        <p:spPr>
          <a:xfrm>
            <a:off x="457200" y="1600200"/>
            <a:ext cx="6019800" cy="3619452"/>
          </a:xfrm>
          <a:noFill/>
        </p:spPr>
        <p:style>
          <a:lnRef idx="1">
            <a:schemeClr val="dk1"/>
          </a:lnRef>
          <a:fillRef idx="3">
            <a:schemeClr val="dk1"/>
          </a:fillRef>
          <a:effectRef idx="2">
            <a:schemeClr val="dk1"/>
          </a:effectRef>
          <a:fontRef idx="minor">
            <a:schemeClr val="lt1"/>
          </a:fontRef>
        </p:style>
        <p:txBody>
          <a:bodyPr/>
          <a:lstStyle/>
          <a:p>
            <a:r>
              <a:rPr lang="en-US" sz="2800" dirty="0" smtClean="0">
                <a:solidFill>
                  <a:schemeClr val="tx2">
                    <a:lumMod val="75000"/>
                  </a:schemeClr>
                </a:solidFill>
                <a:effectLst>
                  <a:outerShdw blurRad="38100" dist="38100" dir="2700000" algn="tl">
                    <a:srgbClr val="000000">
                      <a:alpha val="43137"/>
                    </a:srgbClr>
                  </a:outerShdw>
                </a:effectLst>
                <a:latin typeface="Bookman Old Style" pitchFamily="18" charset="0"/>
              </a:rPr>
              <a:t>Intense colors look like glass</a:t>
            </a:r>
          </a:p>
          <a:p>
            <a:r>
              <a:rPr lang="en-US" sz="2800" dirty="0" smtClean="0">
                <a:solidFill>
                  <a:schemeClr val="tx2">
                    <a:lumMod val="75000"/>
                  </a:schemeClr>
                </a:solidFill>
                <a:effectLst>
                  <a:outerShdw blurRad="38100" dist="38100" dir="2700000" algn="tl">
                    <a:srgbClr val="000000">
                      <a:alpha val="43137"/>
                    </a:srgbClr>
                  </a:outerShdw>
                </a:effectLst>
                <a:latin typeface="Bookman Old Style" pitchFamily="18" charset="0"/>
              </a:rPr>
              <a:t>Look of piercing with bar tracery</a:t>
            </a:r>
          </a:p>
          <a:p>
            <a:r>
              <a:rPr lang="en-US" sz="2800" dirty="0" smtClean="0">
                <a:solidFill>
                  <a:schemeClr val="tx2">
                    <a:lumMod val="75000"/>
                  </a:schemeClr>
                </a:solidFill>
                <a:effectLst>
                  <a:outerShdw blurRad="38100" dist="38100" dir="2700000" algn="tl">
                    <a:srgbClr val="000000">
                      <a:alpha val="43137"/>
                    </a:srgbClr>
                  </a:outerShdw>
                </a:effectLst>
                <a:latin typeface="Bookman Old Style" pitchFamily="18" charset="0"/>
              </a:rPr>
              <a:t>Court Style</a:t>
            </a:r>
          </a:p>
          <a:p>
            <a:pPr lvl="1"/>
            <a:r>
              <a:rPr lang="en-US" sz="2400" dirty="0" err="1" smtClean="0">
                <a:solidFill>
                  <a:schemeClr val="tx2">
                    <a:lumMod val="75000"/>
                  </a:schemeClr>
                </a:solidFill>
                <a:effectLst>
                  <a:outerShdw blurRad="38100" dist="38100" dir="2700000" algn="tl">
                    <a:srgbClr val="000000">
                      <a:alpha val="43137"/>
                    </a:srgbClr>
                  </a:outerShdw>
                </a:effectLst>
                <a:latin typeface="Bookman Old Style" pitchFamily="18" charset="0"/>
              </a:rPr>
              <a:t>Rayonnant</a:t>
            </a:r>
            <a:r>
              <a:rPr lang="en-US" sz="2400" dirty="0" smtClean="0">
                <a:solidFill>
                  <a:schemeClr val="tx2">
                    <a:lumMod val="75000"/>
                  </a:schemeClr>
                </a:solidFill>
                <a:effectLst>
                  <a:outerShdw blurRad="38100" dist="38100" dir="2700000" algn="tl">
                    <a:srgbClr val="000000">
                      <a:alpha val="43137"/>
                    </a:srgbClr>
                  </a:outerShdw>
                </a:effectLst>
                <a:latin typeface="Bookman Old Style" pitchFamily="18" charset="0"/>
              </a:rPr>
              <a:t> style</a:t>
            </a:r>
          </a:p>
          <a:p>
            <a:r>
              <a:rPr lang="en-US" sz="2800" dirty="0" smtClean="0">
                <a:solidFill>
                  <a:schemeClr val="tx2">
                    <a:lumMod val="75000"/>
                  </a:schemeClr>
                </a:solidFill>
                <a:effectLst>
                  <a:outerShdw blurRad="38100" dist="38100" dir="2700000" algn="tl">
                    <a:srgbClr val="000000">
                      <a:alpha val="43137"/>
                    </a:srgbClr>
                  </a:outerShdw>
                </a:effectLst>
                <a:latin typeface="Bookman Old Style" pitchFamily="18" charset="0"/>
              </a:rPr>
              <a:t>Secular</a:t>
            </a:r>
          </a:p>
          <a:p>
            <a:r>
              <a:rPr lang="en-US" sz="2800" dirty="0" smtClean="0">
                <a:solidFill>
                  <a:schemeClr val="tx2">
                    <a:lumMod val="75000"/>
                  </a:schemeClr>
                </a:solidFill>
                <a:effectLst>
                  <a:outerShdw blurRad="38100" dist="38100" dir="2700000" algn="tl">
                    <a:srgbClr val="000000">
                      <a:alpha val="43137"/>
                    </a:srgbClr>
                  </a:outerShdw>
                </a:effectLst>
                <a:latin typeface="Bookman Old Style" pitchFamily="18" charset="0"/>
              </a:rPr>
              <a:t>Study of geometry</a:t>
            </a:r>
          </a:p>
          <a:p>
            <a:endParaRPr lang="en-US" dirty="0" smtClean="0"/>
          </a:p>
        </p:txBody>
      </p:sp>
      <p:pic>
        <p:nvPicPr>
          <p:cNvPr id="16388" name="Picture 3" descr="http://rhombusgraphics.com/blog/wp-content/uploads/2011/06/9.jpg"/>
          <p:cNvPicPr>
            <a:picLocks noChangeAspect="1" noChangeArrowheads="1"/>
          </p:cNvPicPr>
          <p:nvPr/>
        </p:nvPicPr>
        <p:blipFill>
          <a:blip r:embed="rId2" cstate="print"/>
          <a:srcRect/>
          <a:stretch>
            <a:fillRect/>
          </a:stretch>
        </p:blipFill>
        <p:spPr bwMode="auto">
          <a:xfrm>
            <a:off x="6777038" y="3633788"/>
            <a:ext cx="2366962" cy="3224212"/>
          </a:xfrm>
          <a:prstGeom prst="rect">
            <a:avLst/>
          </a:prstGeom>
          <a:noFill/>
          <a:ln w="9525">
            <a:noFill/>
            <a:miter lim="800000"/>
            <a:headEnd/>
            <a:tailEnd/>
          </a:ln>
        </p:spPr>
      </p:pic>
      <p:pic>
        <p:nvPicPr>
          <p:cNvPr id="16389" name="Picture 4" descr="http://img2.allposters.com/images/BRGPOD/230893.jpg"/>
          <p:cNvPicPr>
            <a:picLocks noChangeAspect="1" noChangeArrowheads="1"/>
          </p:cNvPicPr>
          <p:nvPr/>
        </p:nvPicPr>
        <p:blipFill>
          <a:blip r:embed="rId3" cstate="print"/>
          <a:srcRect/>
          <a:stretch>
            <a:fillRect/>
          </a:stretch>
        </p:blipFill>
        <p:spPr bwMode="auto">
          <a:xfrm>
            <a:off x="6477000" y="0"/>
            <a:ext cx="2667000" cy="3556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smtClean="0"/>
          </a:p>
        </p:txBody>
      </p:sp>
      <p:sp>
        <p:nvSpPr>
          <p:cNvPr id="20483" name="Rectangle 3"/>
          <p:cNvSpPr>
            <a:spLocks noGrp="1" noChangeArrowheads="1"/>
          </p:cNvSpPr>
          <p:nvPr>
            <p:ph type="body" idx="1"/>
          </p:nvPr>
        </p:nvSpPr>
        <p:spPr/>
        <p:txBody>
          <a:bodyPr/>
          <a:lstStyle/>
          <a:p>
            <a:pPr eaLnBrk="1" hangingPunct="1"/>
            <a:endParaRPr lang="en-US" smtClean="0"/>
          </a:p>
        </p:txBody>
      </p:sp>
      <p:pic>
        <p:nvPicPr>
          <p:cNvPr id="20484" name="Picture 5" descr="1746659183_88ce520e17"/>
          <p:cNvPicPr>
            <a:picLocks noChangeAspect="1" noChangeArrowheads="1"/>
          </p:cNvPicPr>
          <p:nvPr/>
        </p:nvPicPr>
        <p:blipFill>
          <a:blip r:embed="rId2" cstate="print"/>
          <a:srcRect/>
          <a:stretch>
            <a:fillRect/>
          </a:stretch>
        </p:blipFill>
        <p:spPr bwMode="auto">
          <a:xfrm>
            <a:off x="0" y="533400"/>
            <a:ext cx="3616325" cy="5562600"/>
          </a:xfrm>
          <a:prstGeom prst="rect">
            <a:avLst/>
          </a:prstGeom>
          <a:noFill/>
          <a:ln w="9525">
            <a:noFill/>
            <a:miter lim="800000"/>
            <a:headEnd/>
            <a:tailEnd/>
          </a:ln>
        </p:spPr>
      </p:pic>
      <p:pic>
        <p:nvPicPr>
          <p:cNvPr id="20485" name="Picture 7" descr="http://www.bc.edu/bc_org/avp/cas/fnart/arch/gothic/bourges/bourges_glass20.jpg"/>
          <p:cNvPicPr>
            <a:picLocks noChangeAspect="1" noChangeArrowheads="1"/>
          </p:cNvPicPr>
          <p:nvPr/>
        </p:nvPicPr>
        <p:blipFill>
          <a:blip r:embed="rId3" cstate="print"/>
          <a:srcRect/>
          <a:stretch>
            <a:fillRect/>
          </a:stretch>
        </p:blipFill>
        <p:spPr bwMode="auto">
          <a:xfrm>
            <a:off x="3657600" y="1371600"/>
            <a:ext cx="5359400" cy="3581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p:txBody>
          <a:bodyPr/>
          <a:lstStyle/>
          <a:p>
            <a:r>
              <a:rPr lang="en-US" smtClean="0">
                <a:latin typeface="High Tower Text" pitchFamily="18" charset="0"/>
              </a:rPr>
              <a:t>Cathedrals in Color</a:t>
            </a:r>
          </a:p>
        </p:txBody>
      </p:sp>
      <p:sp>
        <p:nvSpPr>
          <p:cNvPr id="2052" name="Content Placeholder 2"/>
          <p:cNvSpPr>
            <a:spLocks noGrp="1"/>
          </p:cNvSpPr>
          <p:nvPr>
            <p:ph idx="1"/>
          </p:nvPr>
        </p:nvSpPr>
        <p:spPr/>
        <p:txBody>
          <a:bodyPr/>
          <a:lstStyle/>
          <a:p>
            <a:endParaRPr lang="en-US" smtClean="0"/>
          </a:p>
        </p:txBody>
      </p:sp>
    </p:spTree>
    <p:controls>
      <p:control spid="30722" name="ShockwaveFlash1" r:id="rId2" imgW="8306960" imgH="5714286"/>
    </p:controls>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en-US" smtClean="0"/>
          </a:p>
        </p:txBody>
      </p:sp>
      <p:sp>
        <p:nvSpPr>
          <p:cNvPr id="21507" name="Rectangle 3"/>
          <p:cNvSpPr>
            <a:spLocks noGrp="1" noChangeArrowheads="1"/>
          </p:cNvSpPr>
          <p:nvPr>
            <p:ph type="body" idx="1"/>
          </p:nvPr>
        </p:nvSpPr>
        <p:spPr/>
        <p:txBody>
          <a:bodyPr/>
          <a:lstStyle/>
          <a:p>
            <a:pPr eaLnBrk="1" hangingPunct="1"/>
            <a:endParaRPr lang="en-US" smtClean="0"/>
          </a:p>
        </p:txBody>
      </p:sp>
      <p:pic>
        <p:nvPicPr>
          <p:cNvPr id="21508" name="Picture 5" descr="notre-dame-cathedral-stained-glass-window"/>
          <p:cNvPicPr>
            <a:picLocks noChangeAspect="1" noChangeArrowheads="1"/>
          </p:cNvPicPr>
          <p:nvPr/>
        </p:nvPicPr>
        <p:blipFill>
          <a:blip r:embed="rId2" cstate="print"/>
          <a:srcRect/>
          <a:stretch>
            <a:fillRect/>
          </a:stretch>
        </p:blipFill>
        <p:spPr bwMode="auto">
          <a:xfrm>
            <a:off x="0" y="381000"/>
            <a:ext cx="9144000" cy="6096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876800" y="230188"/>
            <a:ext cx="3886200" cy="941796"/>
          </a:xfrm>
        </p:spPr>
        <p:txBody>
          <a:bodyPr/>
          <a:lstStyle/>
          <a:p>
            <a:pPr eaLnBrk="1" hangingPunct="1"/>
            <a:r>
              <a:rPr lang="en-US" sz="2000" i="1" dirty="0" smtClean="0"/>
              <a:t>Rose Window from Chartres Cathedral</a:t>
            </a:r>
            <a:r>
              <a:rPr lang="en-US" sz="2400" dirty="0" smtClean="0"/>
              <a:t/>
            </a:r>
            <a:br>
              <a:rPr lang="en-US" sz="2400" dirty="0" smtClean="0"/>
            </a:br>
            <a:r>
              <a:rPr lang="en-US" sz="2400" dirty="0" smtClean="0"/>
              <a:t>Gothic</a:t>
            </a:r>
            <a:br>
              <a:rPr lang="en-US" sz="2400" dirty="0" smtClean="0"/>
            </a:br>
            <a:r>
              <a:rPr lang="en-US" sz="2400" dirty="0" smtClean="0"/>
              <a:t>1200 CE</a:t>
            </a:r>
          </a:p>
        </p:txBody>
      </p:sp>
      <p:sp>
        <p:nvSpPr>
          <p:cNvPr id="22531" name="Rectangle 3"/>
          <p:cNvSpPr>
            <a:spLocks noGrp="1" noChangeArrowheads="1"/>
          </p:cNvSpPr>
          <p:nvPr>
            <p:ph type="body" idx="1"/>
          </p:nvPr>
        </p:nvSpPr>
        <p:spPr>
          <a:xfrm>
            <a:off x="4953000" y="1412875"/>
            <a:ext cx="3810000" cy="4210383"/>
          </a:xfrm>
        </p:spPr>
        <p:txBody>
          <a:bodyPr/>
          <a:lstStyle/>
          <a:p>
            <a:r>
              <a:rPr lang="en-US" sz="2400" b="1" dirty="0" smtClean="0"/>
              <a:t>-</a:t>
            </a:r>
            <a:r>
              <a:rPr lang="en-US" sz="2400" dirty="0" smtClean="0"/>
              <a:t>Commissioned by Blanche of Castile</a:t>
            </a:r>
          </a:p>
          <a:p>
            <a:r>
              <a:rPr lang="en-US" sz="2400" dirty="0" smtClean="0"/>
              <a:t>- the </a:t>
            </a:r>
            <a:r>
              <a:rPr lang="en-US" sz="2400" i="1" dirty="0" smtClean="0"/>
              <a:t>fleur</a:t>
            </a:r>
            <a:r>
              <a:rPr lang="en-US" sz="2400" dirty="0" smtClean="0"/>
              <a:t>-</a:t>
            </a:r>
            <a:r>
              <a:rPr lang="en-US" sz="2400" i="1" dirty="0" smtClean="0"/>
              <a:t>de</a:t>
            </a:r>
            <a:r>
              <a:rPr lang="en-US" sz="2400" dirty="0" smtClean="0"/>
              <a:t>-</a:t>
            </a:r>
            <a:r>
              <a:rPr lang="en-US" sz="2400" i="1" dirty="0" smtClean="0"/>
              <a:t>lis is a </a:t>
            </a:r>
            <a:r>
              <a:rPr lang="en-US" sz="2400" dirty="0" smtClean="0"/>
              <a:t>reference to the French crown </a:t>
            </a:r>
          </a:p>
          <a:p>
            <a:r>
              <a:rPr lang="en-US" sz="2400" dirty="0" smtClean="0"/>
              <a:t>- an excellent example of </a:t>
            </a:r>
            <a:r>
              <a:rPr lang="en-US" sz="2400" i="1" dirty="0" err="1" smtClean="0"/>
              <a:t>Lux</a:t>
            </a:r>
            <a:r>
              <a:rPr lang="en-US" sz="2400" i="1" dirty="0" smtClean="0"/>
              <a:t> nova</a:t>
            </a:r>
            <a:r>
              <a:rPr lang="en-US" sz="2400" b="1" i="1" dirty="0" smtClean="0"/>
              <a:t> </a:t>
            </a:r>
            <a:endParaRPr lang="en-US" sz="2400" i="1" dirty="0" smtClean="0"/>
          </a:p>
          <a:p>
            <a:r>
              <a:rPr lang="en-US" sz="2400" dirty="0" smtClean="0"/>
              <a:t>-the rich light of God shines through the stories of the bible and touches you with its warmth both spiritually and physically</a:t>
            </a:r>
          </a:p>
        </p:txBody>
      </p:sp>
      <p:pic>
        <p:nvPicPr>
          <p:cNvPr id="22532" name="Picture 5" descr="chartres-windows"/>
          <p:cNvPicPr>
            <a:picLocks noChangeAspect="1" noChangeArrowheads="1"/>
          </p:cNvPicPr>
          <p:nvPr/>
        </p:nvPicPr>
        <p:blipFill>
          <a:blip r:embed="rId2" cstate="print"/>
          <a:srcRect/>
          <a:stretch>
            <a:fillRect/>
          </a:stretch>
        </p:blipFill>
        <p:spPr bwMode="auto">
          <a:xfrm>
            <a:off x="228600" y="0"/>
            <a:ext cx="45720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230188"/>
            <a:ext cx="3810000" cy="1329595"/>
          </a:xfrm>
        </p:spPr>
        <p:txBody>
          <a:bodyPr/>
          <a:lstStyle/>
          <a:p>
            <a:pPr eaLnBrk="1" hangingPunct="1"/>
            <a:r>
              <a:rPr lang="en-US" sz="2400" i="1" dirty="0" smtClean="0"/>
              <a:t>Virgin and Child and Angels</a:t>
            </a:r>
            <a:r>
              <a:rPr lang="en-US" sz="2400" dirty="0" smtClean="0"/>
              <a:t/>
            </a:r>
            <a:br>
              <a:rPr lang="en-US" sz="2400" dirty="0" smtClean="0"/>
            </a:br>
            <a:r>
              <a:rPr lang="en-US" sz="2400" dirty="0" smtClean="0"/>
              <a:t>Chartres Cathedral</a:t>
            </a:r>
            <a:br>
              <a:rPr lang="en-US" sz="2400" dirty="0" smtClean="0"/>
            </a:br>
            <a:r>
              <a:rPr lang="en-US" sz="2400" dirty="0" smtClean="0"/>
              <a:t>Gothic</a:t>
            </a:r>
            <a:br>
              <a:rPr lang="en-US" sz="2400" dirty="0" smtClean="0"/>
            </a:br>
            <a:r>
              <a:rPr lang="en-US" sz="2400" dirty="0" smtClean="0"/>
              <a:t>1170</a:t>
            </a:r>
          </a:p>
        </p:txBody>
      </p:sp>
      <p:sp>
        <p:nvSpPr>
          <p:cNvPr id="23555" name="Rectangle 3"/>
          <p:cNvSpPr>
            <a:spLocks noGrp="1" noChangeArrowheads="1"/>
          </p:cNvSpPr>
          <p:nvPr>
            <p:ph type="body" idx="1"/>
          </p:nvPr>
        </p:nvSpPr>
        <p:spPr>
          <a:xfrm>
            <a:off x="304800" y="1981200"/>
            <a:ext cx="3886200" cy="3293209"/>
          </a:xfrm>
        </p:spPr>
        <p:txBody>
          <a:bodyPr/>
          <a:lstStyle/>
          <a:p>
            <a:pPr eaLnBrk="1" hangingPunct="1"/>
            <a:r>
              <a:rPr lang="en-US" sz="2000" dirty="0" smtClean="0"/>
              <a:t>Early piece that survived the fire of 1190 and was reused in the refurbished cathedral.</a:t>
            </a:r>
          </a:p>
          <a:p>
            <a:pPr eaLnBrk="1" hangingPunct="1"/>
            <a:r>
              <a:rPr lang="en-US" sz="2000" dirty="0" smtClean="0"/>
              <a:t>Mary is beautiful, worldly queen of Heaven</a:t>
            </a:r>
          </a:p>
          <a:p>
            <a:pPr eaLnBrk="1" hangingPunct="1"/>
            <a:r>
              <a:rPr lang="en-US" sz="2000" dirty="0" smtClean="0"/>
              <a:t>Above her is the Dove of the Holy Spirit</a:t>
            </a:r>
          </a:p>
          <a:p>
            <a:pPr eaLnBrk="1" hangingPunct="1"/>
            <a:r>
              <a:rPr lang="en-US" sz="2000" dirty="0" smtClean="0"/>
              <a:t>Opposite of Byzantine mosaics- which reflect light (glass transmits light)</a:t>
            </a:r>
          </a:p>
          <a:p>
            <a:pPr eaLnBrk="1" hangingPunct="1"/>
            <a:endParaRPr lang="en-US" sz="2000" dirty="0" smtClean="0"/>
          </a:p>
        </p:txBody>
      </p:sp>
      <p:pic>
        <p:nvPicPr>
          <p:cNvPr id="23556" name="Picture 5" descr="xti_8276"/>
          <p:cNvPicPr>
            <a:picLocks noChangeAspect="1" noChangeArrowheads="1"/>
          </p:cNvPicPr>
          <p:nvPr/>
        </p:nvPicPr>
        <p:blipFill>
          <a:blip r:embed="rId2" cstate="print"/>
          <a:srcRect/>
          <a:stretch>
            <a:fillRect/>
          </a:stretch>
        </p:blipFill>
        <p:spPr bwMode="auto">
          <a:xfrm>
            <a:off x="4267200" y="152400"/>
            <a:ext cx="45720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en-US" smtClean="0"/>
          </a:p>
        </p:txBody>
      </p:sp>
      <p:sp>
        <p:nvSpPr>
          <p:cNvPr id="24579" name="Rectangle 3"/>
          <p:cNvSpPr>
            <a:spLocks noGrp="1" noChangeArrowheads="1"/>
          </p:cNvSpPr>
          <p:nvPr>
            <p:ph type="body" idx="1"/>
          </p:nvPr>
        </p:nvSpPr>
        <p:spPr/>
        <p:txBody>
          <a:bodyPr/>
          <a:lstStyle/>
          <a:p>
            <a:pPr eaLnBrk="1" hangingPunct="1"/>
            <a:endParaRPr lang="en-US" smtClean="0"/>
          </a:p>
        </p:txBody>
      </p:sp>
      <p:pic>
        <p:nvPicPr>
          <p:cNvPr id="24580" name="Picture 4" descr="Chartres Cathedral.  Stained glass of Life of Christ:  Annunciation detail.    c. 1150">
            <a:hlinkClick r:id="rId3"/>
          </p:cNvPr>
          <p:cNvPicPr>
            <a:picLocks noChangeAspect="1" noChangeArrowheads="1"/>
          </p:cNvPicPr>
          <p:nvPr/>
        </p:nvPicPr>
        <p:blipFill>
          <a:blip r:embed="rId4" cstate="print"/>
          <a:srcRect/>
          <a:stretch>
            <a:fillRect/>
          </a:stretch>
        </p:blipFill>
        <p:spPr bwMode="auto">
          <a:xfrm>
            <a:off x="155575" y="46038"/>
            <a:ext cx="4291013" cy="6811962"/>
          </a:xfrm>
          <a:prstGeom prst="rect">
            <a:avLst/>
          </a:prstGeom>
          <a:noFill/>
          <a:ln w="9525">
            <a:noFill/>
            <a:miter lim="800000"/>
            <a:headEnd/>
            <a:tailEnd/>
          </a:ln>
        </p:spPr>
      </p:pic>
      <p:pic>
        <p:nvPicPr>
          <p:cNvPr id="24581" name="Picture 5" descr="Rose windows and lancets.     13th century ">
            <a:hlinkClick r:id="rId5"/>
          </p:cNvPr>
          <p:cNvPicPr>
            <a:picLocks noChangeAspect="1" noChangeArrowheads="1"/>
          </p:cNvPicPr>
          <p:nvPr/>
        </p:nvPicPr>
        <p:blipFill>
          <a:blip r:embed="rId6" cstate="print"/>
          <a:srcRect/>
          <a:stretch>
            <a:fillRect/>
          </a:stretch>
        </p:blipFill>
        <p:spPr bwMode="auto">
          <a:xfrm>
            <a:off x="4703763" y="0"/>
            <a:ext cx="4440237" cy="6858000"/>
          </a:xfrm>
          <a:prstGeom prst="rect">
            <a:avLst/>
          </a:prstGeom>
          <a:noFill/>
          <a:ln w="9525">
            <a:noFill/>
            <a:miter lim="800000"/>
            <a:headEnd/>
            <a:tailEnd/>
          </a:ln>
        </p:spPr>
      </p:pic>
      <p:pic>
        <p:nvPicPr>
          <p:cNvPr id="11270" name="Picture 6" descr="josep3"/>
          <p:cNvPicPr>
            <a:picLocks noChangeAspect="1" noChangeArrowheads="1"/>
          </p:cNvPicPr>
          <p:nvPr/>
        </p:nvPicPr>
        <p:blipFill>
          <a:blip r:embed="rId7" cstate="print"/>
          <a:srcRect/>
          <a:stretch>
            <a:fillRect/>
          </a:stretch>
        </p:blipFill>
        <p:spPr bwMode="auto">
          <a:xfrm>
            <a:off x="4481513" y="0"/>
            <a:ext cx="4662487" cy="6477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1270"/>
                                        </p:tgtEl>
                                        <p:attrNameLst>
                                          <p:attrName>style.visibility</p:attrName>
                                        </p:attrNameLst>
                                      </p:cBhvr>
                                      <p:to>
                                        <p:strVal val="visible"/>
                                      </p:to>
                                    </p:set>
                                    <p:animEffect transition="in" filter="plus(in)">
                                      <p:cBhvr>
                                        <p:cTn id="7" dur="20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rtlCol="0">
            <a:normAutofit/>
          </a:bodyPr>
          <a:lstStyle/>
          <a:p>
            <a:pPr fontAlgn="auto">
              <a:spcAft>
                <a:spcPts val="0"/>
              </a:spcAft>
              <a:defRPr/>
            </a:pPr>
            <a:r>
              <a:rPr lang="en-US" sz="3600" dirty="0" smtClean="0">
                <a:latin typeface="High Tower Text" pitchFamily="18" charset="0"/>
              </a:rPr>
              <a:t>Evolution of medieval architecture</a:t>
            </a:r>
            <a:endParaRPr lang="en-US" sz="3600" dirty="0">
              <a:latin typeface="High Tower Text" pitchFamily="18" charset="0"/>
            </a:endParaRPr>
          </a:p>
        </p:txBody>
      </p:sp>
      <p:sp>
        <p:nvSpPr>
          <p:cNvPr id="17411" name="TextBox 3"/>
          <p:cNvSpPr txBox="1">
            <a:spLocks noChangeArrowheads="1"/>
          </p:cNvSpPr>
          <p:nvPr/>
        </p:nvSpPr>
        <p:spPr bwMode="auto">
          <a:xfrm>
            <a:off x="220663" y="533400"/>
            <a:ext cx="1689100" cy="646113"/>
          </a:xfrm>
          <a:prstGeom prst="rect">
            <a:avLst/>
          </a:prstGeom>
          <a:noFill/>
          <a:ln w="9525">
            <a:noFill/>
            <a:miter lim="800000"/>
            <a:headEnd/>
            <a:tailEnd/>
          </a:ln>
        </p:spPr>
        <p:txBody>
          <a:bodyPr wrap="none">
            <a:spAutoFit/>
          </a:bodyPr>
          <a:lstStyle/>
          <a:p>
            <a:pPr algn="ctr"/>
            <a:r>
              <a:rPr lang="en-US">
                <a:latin typeface="High Tower Text" pitchFamily="18" charset="0"/>
              </a:rPr>
              <a:t>Early Christian</a:t>
            </a:r>
          </a:p>
          <a:p>
            <a:pPr algn="ctr"/>
            <a:r>
              <a:rPr lang="en-US">
                <a:latin typeface="High Tower Text" pitchFamily="18" charset="0"/>
              </a:rPr>
              <a:t>/Viking</a:t>
            </a:r>
          </a:p>
        </p:txBody>
      </p:sp>
      <p:sp>
        <p:nvSpPr>
          <p:cNvPr id="17412" name="TextBox 4"/>
          <p:cNvSpPr txBox="1">
            <a:spLocks noChangeArrowheads="1"/>
          </p:cNvSpPr>
          <p:nvPr/>
        </p:nvSpPr>
        <p:spPr bwMode="auto">
          <a:xfrm>
            <a:off x="1981200" y="609600"/>
            <a:ext cx="2293938" cy="369888"/>
          </a:xfrm>
          <a:prstGeom prst="rect">
            <a:avLst/>
          </a:prstGeom>
          <a:noFill/>
          <a:ln w="9525">
            <a:noFill/>
            <a:miter lim="800000"/>
            <a:headEnd/>
            <a:tailEnd/>
          </a:ln>
        </p:spPr>
        <p:txBody>
          <a:bodyPr wrap="none">
            <a:spAutoFit/>
          </a:bodyPr>
          <a:lstStyle/>
          <a:p>
            <a:r>
              <a:rPr lang="en-US">
                <a:latin typeface="High Tower Text" pitchFamily="18" charset="0"/>
              </a:rPr>
              <a:t>Carolinian/Ottonian</a:t>
            </a:r>
          </a:p>
        </p:txBody>
      </p:sp>
      <p:sp>
        <p:nvSpPr>
          <p:cNvPr id="17413" name="TextBox 5"/>
          <p:cNvSpPr txBox="1">
            <a:spLocks noChangeArrowheads="1"/>
          </p:cNvSpPr>
          <p:nvPr/>
        </p:nvSpPr>
        <p:spPr bwMode="auto">
          <a:xfrm>
            <a:off x="4419600" y="609600"/>
            <a:ext cx="1408113" cy="369888"/>
          </a:xfrm>
          <a:prstGeom prst="rect">
            <a:avLst/>
          </a:prstGeom>
          <a:noFill/>
          <a:ln w="9525">
            <a:noFill/>
            <a:miter lim="800000"/>
            <a:headEnd/>
            <a:tailEnd/>
          </a:ln>
        </p:spPr>
        <p:txBody>
          <a:bodyPr wrap="none">
            <a:spAutoFit/>
          </a:bodyPr>
          <a:lstStyle/>
          <a:p>
            <a:r>
              <a:rPr lang="en-US">
                <a:latin typeface="High Tower Text" pitchFamily="18" charset="0"/>
              </a:rPr>
              <a:t>Romanesque</a:t>
            </a:r>
          </a:p>
        </p:txBody>
      </p:sp>
      <p:sp>
        <p:nvSpPr>
          <p:cNvPr id="17414" name="TextBox 6"/>
          <p:cNvSpPr txBox="1">
            <a:spLocks noChangeArrowheads="1"/>
          </p:cNvSpPr>
          <p:nvPr/>
        </p:nvSpPr>
        <p:spPr bwMode="auto">
          <a:xfrm>
            <a:off x="7086600" y="609600"/>
            <a:ext cx="854075" cy="369888"/>
          </a:xfrm>
          <a:prstGeom prst="rect">
            <a:avLst/>
          </a:prstGeom>
          <a:noFill/>
          <a:ln w="9525">
            <a:noFill/>
            <a:miter lim="800000"/>
            <a:headEnd/>
            <a:tailEnd/>
          </a:ln>
        </p:spPr>
        <p:txBody>
          <a:bodyPr wrap="none">
            <a:spAutoFit/>
          </a:bodyPr>
          <a:lstStyle/>
          <a:p>
            <a:r>
              <a:rPr lang="en-US">
                <a:latin typeface="High Tower Text" pitchFamily="18" charset="0"/>
              </a:rPr>
              <a:t>Gothic</a:t>
            </a:r>
          </a:p>
        </p:txBody>
      </p:sp>
      <p:pic>
        <p:nvPicPr>
          <p:cNvPr id="8" name="Picture 4" descr="Laon Cathedral"/>
          <p:cNvPicPr>
            <a:picLocks noChangeAspect="1" noChangeArrowheads="1"/>
          </p:cNvPicPr>
          <p:nvPr/>
        </p:nvPicPr>
        <p:blipFill>
          <a:blip r:embed="rId2" cstate="print"/>
          <a:srcRect/>
          <a:stretch>
            <a:fillRect/>
          </a:stretch>
        </p:blipFill>
        <p:spPr bwMode="auto">
          <a:xfrm>
            <a:off x="6858000" y="990600"/>
            <a:ext cx="773113" cy="1219200"/>
          </a:xfrm>
          <a:prstGeom prst="rect">
            <a:avLst/>
          </a:prstGeom>
          <a:noFill/>
          <a:ln w="9525">
            <a:noFill/>
            <a:miter lim="800000"/>
            <a:headEnd/>
            <a:tailEnd/>
          </a:ln>
        </p:spPr>
      </p:pic>
      <p:pic>
        <p:nvPicPr>
          <p:cNvPr id="9" name="Picture 1029" descr="msotw9_temp0"/>
          <p:cNvPicPr>
            <a:picLocks noChangeAspect="1" noChangeArrowheads="1"/>
          </p:cNvPicPr>
          <p:nvPr/>
        </p:nvPicPr>
        <p:blipFill>
          <a:blip r:embed="rId3" cstate="print">
            <a:lum contrast="30000"/>
          </a:blip>
          <a:srcRect/>
          <a:stretch>
            <a:fillRect/>
          </a:stretch>
        </p:blipFill>
        <p:spPr bwMode="auto">
          <a:xfrm>
            <a:off x="7848600" y="914400"/>
            <a:ext cx="971550" cy="1287463"/>
          </a:xfrm>
          <a:prstGeom prst="rect">
            <a:avLst/>
          </a:prstGeom>
          <a:noFill/>
          <a:ln w="9525">
            <a:solidFill>
              <a:schemeClr val="bg2"/>
            </a:solidFill>
            <a:miter lim="800000"/>
            <a:headEnd/>
            <a:tailEnd/>
          </a:ln>
        </p:spPr>
      </p:pic>
      <p:pic>
        <p:nvPicPr>
          <p:cNvPr id="10" name="Picture 6" descr="msotw9_temp0"/>
          <p:cNvPicPr>
            <a:picLocks noChangeAspect="1" noChangeArrowheads="1"/>
          </p:cNvPicPr>
          <p:nvPr/>
        </p:nvPicPr>
        <p:blipFill>
          <a:blip r:embed="rId4" cstate="print">
            <a:lum contrast="18000"/>
          </a:blip>
          <a:srcRect/>
          <a:stretch>
            <a:fillRect/>
          </a:stretch>
        </p:blipFill>
        <p:spPr bwMode="auto">
          <a:xfrm>
            <a:off x="7581900" y="2286000"/>
            <a:ext cx="1181100" cy="1189038"/>
          </a:xfrm>
          <a:prstGeom prst="rect">
            <a:avLst/>
          </a:prstGeom>
          <a:noFill/>
          <a:ln w="9525">
            <a:solidFill>
              <a:schemeClr val="bg2"/>
            </a:solidFill>
            <a:miter lim="800000"/>
            <a:headEnd/>
            <a:tailEnd/>
          </a:ln>
        </p:spPr>
      </p:pic>
      <p:pic>
        <p:nvPicPr>
          <p:cNvPr id="11" name="Picture 1028" descr="msotw9_temp0"/>
          <p:cNvPicPr>
            <a:picLocks noChangeAspect="1" noChangeArrowheads="1"/>
          </p:cNvPicPr>
          <p:nvPr/>
        </p:nvPicPr>
        <p:blipFill>
          <a:blip r:embed="rId5" cstate="print">
            <a:lum contrast="12000"/>
          </a:blip>
          <a:srcRect/>
          <a:stretch>
            <a:fillRect/>
          </a:stretch>
        </p:blipFill>
        <p:spPr bwMode="auto">
          <a:xfrm>
            <a:off x="6553200" y="2286000"/>
            <a:ext cx="973138" cy="1250950"/>
          </a:xfrm>
          <a:prstGeom prst="rect">
            <a:avLst/>
          </a:prstGeom>
          <a:noFill/>
          <a:ln w="9525">
            <a:noFill/>
            <a:miter lim="800000"/>
            <a:headEnd/>
            <a:tailEnd/>
          </a:ln>
        </p:spPr>
      </p:pic>
      <p:pic>
        <p:nvPicPr>
          <p:cNvPr id="12" name="Picture 6" descr="msotw9_temp0"/>
          <p:cNvPicPr>
            <a:picLocks noChangeAspect="1" noChangeArrowheads="1"/>
          </p:cNvPicPr>
          <p:nvPr/>
        </p:nvPicPr>
        <p:blipFill>
          <a:blip r:embed="rId6" cstate="print">
            <a:lum contrast="18000"/>
          </a:blip>
          <a:srcRect/>
          <a:stretch>
            <a:fillRect/>
          </a:stretch>
        </p:blipFill>
        <p:spPr bwMode="auto">
          <a:xfrm>
            <a:off x="8001000" y="3581400"/>
            <a:ext cx="801688" cy="1676400"/>
          </a:xfrm>
          <a:prstGeom prst="rect">
            <a:avLst/>
          </a:prstGeom>
          <a:noFill/>
          <a:ln w="9525">
            <a:solidFill>
              <a:schemeClr val="bg2"/>
            </a:solidFill>
            <a:miter lim="800000"/>
            <a:headEnd/>
            <a:tailEnd/>
          </a:ln>
        </p:spPr>
      </p:pic>
      <p:pic>
        <p:nvPicPr>
          <p:cNvPr id="13" name="Picture 4" descr="Salisbury Cathedral - 2"/>
          <p:cNvPicPr>
            <a:picLocks noChangeAspect="1" noChangeArrowheads="1"/>
          </p:cNvPicPr>
          <p:nvPr/>
        </p:nvPicPr>
        <p:blipFill>
          <a:blip r:embed="rId7" cstate="print"/>
          <a:srcRect/>
          <a:stretch>
            <a:fillRect/>
          </a:stretch>
        </p:blipFill>
        <p:spPr bwMode="auto">
          <a:xfrm>
            <a:off x="6629400" y="3581400"/>
            <a:ext cx="1295400" cy="1004888"/>
          </a:xfrm>
          <a:prstGeom prst="rect">
            <a:avLst/>
          </a:prstGeom>
          <a:noFill/>
          <a:ln w="9525">
            <a:noFill/>
            <a:miter lim="800000"/>
            <a:headEnd/>
            <a:tailEnd/>
          </a:ln>
        </p:spPr>
      </p:pic>
      <p:pic>
        <p:nvPicPr>
          <p:cNvPr id="14" name="Picture 10" descr="http://www.frpaulnewton.com/Cologne_Cathedral.jpg"/>
          <p:cNvPicPr>
            <a:picLocks noChangeAspect="1" noChangeArrowheads="1"/>
          </p:cNvPicPr>
          <p:nvPr/>
        </p:nvPicPr>
        <p:blipFill>
          <a:blip r:embed="rId8" cstate="print"/>
          <a:srcRect/>
          <a:stretch>
            <a:fillRect/>
          </a:stretch>
        </p:blipFill>
        <p:spPr bwMode="auto">
          <a:xfrm>
            <a:off x="6477000" y="4724400"/>
            <a:ext cx="1066800" cy="1852613"/>
          </a:xfrm>
          <a:prstGeom prst="rect">
            <a:avLst/>
          </a:prstGeom>
          <a:noFill/>
          <a:ln w="9525">
            <a:noFill/>
            <a:miter lim="800000"/>
            <a:headEnd/>
            <a:tailEnd/>
          </a:ln>
        </p:spPr>
      </p:pic>
      <p:pic>
        <p:nvPicPr>
          <p:cNvPr id="15" name="Picture 8" descr="http://www.carruthersfamily.me.uk/P8240676z.jpg"/>
          <p:cNvPicPr>
            <a:picLocks noChangeAspect="1" noChangeArrowheads="1"/>
          </p:cNvPicPr>
          <p:nvPr/>
        </p:nvPicPr>
        <p:blipFill>
          <a:blip r:embed="rId9" cstate="print"/>
          <a:srcRect/>
          <a:stretch>
            <a:fillRect/>
          </a:stretch>
        </p:blipFill>
        <p:spPr bwMode="auto">
          <a:xfrm>
            <a:off x="7620000" y="5486400"/>
            <a:ext cx="1279525" cy="1066800"/>
          </a:xfrm>
          <a:prstGeom prst="rect">
            <a:avLst/>
          </a:prstGeom>
          <a:noFill/>
          <a:ln w="9525">
            <a:noFill/>
            <a:miter lim="800000"/>
            <a:headEnd/>
            <a:tailEnd/>
          </a:ln>
        </p:spPr>
      </p:pic>
      <p:pic>
        <p:nvPicPr>
          <p:cNvPr id="16" name="Picture 15" descr="msotw9_temp0"/>
          <p:cNvPicPr>
            <a:picLocks noChangeAspect="1" noChangeArrowheads="1"/>
          </p:cNvPicPr>
          <p:nvPr/>
        </p:nvPicPr>
        <p:blipFill>
          <a:blip r:embed="rId10" cstate="print">
            <a:lum contrast="42000"/>
          </a:blip>
          <a:srcRect/>
          <a:stretch>
            <a:fillRect/>
          </a:stretch>
        </p:blipFill>
        <p:spPr bwMode="auto">
          <a:xfrm>
            <a:off x="5181600" y="990600"/>
            <a:ext cx="1455738" cy="1066800"/>
          </a:xfrm>
          <a:prstGeom prst="rect">
            <a:avLst/>
          </a:prstGeom>
          <a:noFill/>
          <a:ln w="9525">
            <a:solidFill>
              <a:schemeClr val="bg2"/>
            </a:solidFill>
            <a:miter lim="800000"/>
            <a:headEnd/>
            <a:tailEnd/>
          </a:ln>
        </p:spPr>
      </p:pic>
      <p:pic>
        <p:nvPicPr>
          <p:cNvPr id="17" name="Picture 16" descr="msotw9_temp0"/>
          <p:cNvPicPr>
            <a:picLocks noChangeAspect="1" noChangeArrowheads="1"/>
          </p:cNvPicPr>
          <p:nvPr/>
        </p:nvPicPr>
        <p:blipFill>
          <a:blip r:embed="rId11" cstate="print">
            <a:lum contrast="42000"/>
          </a:blip>
          <a:srcRect/>
          <a:stretch>
            <a:fillRect/>
          </a:stretch>
        </p:blipFill>
        <p:spPr bwMode="auto">
          <a:xfrm>
            <a:off x="3962400" y="2971800"/>
            <a:ext cx="1219200" cy="1763713"/>
          </a:xfrm>
          <a:prstGeom prst="rect">
            <a:avLst/>
          </a:prstGeom>
          <a:noFill/>
          <a:ln w="9525">
            <a:noFill/>
            <a:miter lim="800000"/>
            <a:headEnd/>
            <a:tailEnd/>
          </a:ln>
        </p:spPr>
      </p:pic>
      <p:pic>
        <p:nvPicPr>
          <p:cNvPr id="18" name="Picture 17" descr="Picture"/>
          <p:cNvPicPr>
            <a:picLocks noChangeAspect="1" noChangeArrowheads="1"/>
          </p:cNvPicPr>
          <p:nvPr/>
        </p:nvPicPr>
        <p:blipFill>
          <a:blip r:embed="rId12" cstate="print"/>
          <a:srcRect/>
          <a:stretch>
            <a:fillRect/>
          </a:stretch>
        </p:blipFill>
        <p:spPr bwMode="auto">
          <a:xfrm>
            <a:off x="4191000" y="4800600"/>
            <a:ext cx="2105025" cy="1295400"/>
          </a:xfrm>
          <a:prstGeom prst="rect">
            <a:avLst/>
          </a:prstGeom>
          <a:noFill/>
          <a:ln w="9525">
            <a:noFill/>
            <a:miter lim="800000"/>
            <a:headEnd/>
            <a:tailEnd/>
          </a:ln>
        </p:spPr>
      </p:pic>
      <p:pic>
        <p:nvPicPr>
          <p:cNvPr id="19" name="Picture 18" descr="st_etiennne_facade"/>
          <p:cNvPicPr>
            <a:picLocks noChangeAspect="1" noChangeArrowheads="1"/>
          </p:cNvPicPr>
          <p:nvPr/>
        </p:nvPicPr>
        <p:blipFill>
          <a:blip r:embed="rId13" cstate="print"/>
          <a:srcRect/>
          <a:stretch>
            <a:fillRect/>
          </a:stretch>
        </p:blipFill>
        <p:spPr bwMode="auto">
          <a:xfrm>
            <a:off x="5334000" y="2667000"/>
            <a:ext cx="1139825" cy="1676400"/>
          </a:xfrm>
          <a:prstGeom prst="rect">
            <a:avLst/>
          </a:prstGeom>
          <a:noFill/>
          <a:ln w="9525">
            <a:noFill/>
            <a:miter lim="800000"/>
            <a:headEnd/>
            <a:tailEnd/>
          </a:ln>
        </p:spPr>
      </p:pic>
      <p:pic>
        <p:nvPicPr>
          <p:cNvPr id="20" name="Picture 19" descr="msotw9_temp0"/>
          <p:cNvPicPr>
            <a:picLocks noChangeAspect="1" noChangeArrowheads="1"/>
          </p:cNvPicPr>
          <p:nvPr/>
        </p:nvPicPr>
        <p:blipFill>
          <a:blip r:embed="rId14" cstate="print">
            <a:lum contrast="18000"/>
          </a:blip>
          <a:srcRect/>
          <a:stretch>
            <a:fillRect/>
          </a:stretch>
        </p:blipFill>
        <p:spPr bwMode="auto">
          <a:xfrm>
            <a:off x="3962400" y="1066800"/>
            <a:ext cx="1103313" cy="1752600"/>
          </a:xfrm>
          <a:prstGeom prst="rect">
            <a:avLst/>
          </a:prstGeom>
          <a:noFill/>
          <a:ln w="9525">
            <a:noFill/>
            <a:miter lim="800000"/>
            <a:headEnd/>
            <a:tailEnd/>
          </a:ln>
        </p:spPr>
      </p:pic>
      <p:pic>
        <p:nvPicPr>
          <p:cNvPr id="21" name="Picture 20" descr="Stave Church"/>
          <p:cNvPicPr>
            <a:picLocks noChangeAspect="1" noChangeArrowheads="1"/>
          </p:cNvPicPr>
          <p:nvPr/>
        </p:nvPicPr>
        <p:blipFill>
          <a:blip r:embed="rId15" cstate="print"/>
          <a:srcRect/>
          <a:stretch>
            <a:fillRect/>
          </a:stretch>
        </p:blipFill>
        <p:spPr bwMode="auto">
          <a:xfrm>
            <a:off x="457200" y="4495800"/>
            <a:ext cx="1074738" cy="1570038"/>
          </a:xfrm>
          <a:prstGeom prst="rect">
            <a:avLst/>
          </a:prstGeom>
          <a:noFill/>
          <a:ln w="9525">
            <a:noFill/>
            <a:miter lim="800000"/>
            <a:headEnd/>
            <a:tailEnd/>
          </a:ln>
        </p:spPr>
      </p:pic>
      <p:pic>
        <p:nvPicPr>
          <p:cNvPr id="22" name="Picture 21" descr="msotw9_temp0"/>
          <p:cNvPicPr>
            <a:picLocks noChangeAspect="1" noChangeArrowheads="1"/>
          </p:cNvPicPr>
          <p:nvPr/>
        </p:nvPicPr>
        <p:blipFill>
          <a:blip r:embed="rId16" cstate="print">
            <a:lum contrast="18000"/>
          </a:blip>
          <a:srcRect/>
          <a:stretch>
            <a:fillRect/>
          </a:stretch>
        </p:blipFill>
        <p:spPr bwMode="auto">
          <a:xfrm>
            <a:off x="2209800" y="1143000"/>
            <a:ext cx="1520825" cy="2197100"/>
          </a:xfrm>
          <a:prstGeom prst="rect">
            <a:avLst/>
          </a:prstGeom>
          <a:noFill/>
          <a:ln w="9525">
            <a:solidFill>
              <a:schemeClr val="bg2"/>
            </a:solidFill>
            <a:miter lim="800000"/>
            <a:headEnd/>
            <a:tailEnd/>
          </a:ln>
        </p:spPr>
      </p:pic>
      <p:pic>
        <p:nvPicPr>
          <p:cNvPr id="23" name="Picture 22" descr="msotw9_temp0"/>
          <p:cNvPicPr>
            <a:picLocks noChangeAspect="1" noChangeArrowheads="1"/>
          </p:cNvPicPr>
          <p:nvPr/>
        </p:nvPicPr>
        <p:blipFill>
          <a:blip r:embed="rId17" cstate="print">
            <a:lum contrast="12000"/>
          </a:blip>
          <a:srcRect/>
          <a:stretch>
            <a:fillRect/>
          </a:stretch>
        </p:blipFill>
        <p:spPr bwMode="auto">
          <a:xfrm>
            <a:off x="2133600" y="3505200"/>
            <a:ext cx="1806575" cy="1363663"/>
          </a:xfrm>
          <a:prstGeom prst="rect">
            <a:avLst/>
          </a:prstGeom>
          <a:noFill/>
          <a:ln w="9525">
            <a:noFill/>
            <a:miter lim="800000"/>
            <a:headEnd/>
            <a:tailEnd/>
          </a:ln>
        </p:spPr>
      </p:pic>
      <p:pic>
        <p:nvPicPr>
          <p:cNvPr id="24" name="Picture 4" descr="Monastery at St"/>
          <p:cNvPicPr>
            <a:picLocks noChangeAspect="1" noChangeArrowheads="1"/>
          </p:cNvPicPr>
          <p:nvPr/>
        </p:nvPicPr>
        <p:blipFill>
          <a:blip r:embed="rId18" cstate="print"/>
          <a:srcRect/>
          <a:stretch>
            <a:fillRect/>
          </a:stretch>
        </p:blipFill>
        <p:spPr bwMode="auto">
          <a:xfrm>
            <a:off x="1981200" y="5105400"/>
            <a:ext cx="2057400" cy="1500188"/>
          </a:xfrm>
          <a:prstGeom prst="rect">
            <a:avLst/>
          </a:prstGeom>
          <a:noFill/>
          <a:ln w="9525">
            <a:noFill/>
            <a:miter lim="800000"/>
            <a:headEnd/>
            <a:tailEnd/>
          </a:ln>
        </p:spPr>
      </p:pic>
      <p:pic>
        <p:nvPicPr>
          <p:cNvPr id="25" name="Picture 7"/>
          <p:cNvPicPr>
            <a:picLocks noChangeAspect="1" noChangeArrowheads="1"/>
          </p:cNvPicPr>
          <p:nvPr/>
        </p:nvPicPr>
        <p:blipFill>
          <a:blip r:embed="rId19" cstate="print"/>
          <a:srcRect/>
          <a:stretch>
            <a:fillRect/>
          </a:stretch>
        </p:blipFill>
        <p:spPr bwMode="auto">
          <a:xfrm>
            <a:off x="304800" y="2667000"/>
            <a:ext cx="1562100" cy="1676400"/>
          </a:xfrm>
          <a:prstGeom prst="rect">
            <a:avLst/>
          </a:prstGeom>
          <a:noFill/>
          <a:ln w="9525">
            <a:noFill/>
            <a:miter lim="800000"/>
            <a:headEnd/>
            <a:tailEnd/>
          </a:ln>
        </p:spPr>
      </p:pic>
      <p:pic>
        <p:nvPicPr>
          <p:cNvPr id="26" name="Picture 9"/>
          <p:cNvPicPr>
            <a:picLocks noChangeAspect="1" noChangeArrowheads="1"/>
          </p:cNvPicPr>
          <p:nvPr/>
        </p:nvPicPr>
        <p:blipFill>
          <a:blip r:embed="rId20" cstate="print"/>
          <a:srcRect/>
          <a:stretch>
            <a:fillRect/>
          </a:stretch>
        </p:blipFill>
        <p:spPr bwMode="auto">
          <a:xfrm>
            <a:off x="0" y="1143000"/>
            <a:ext cx="2154238" cy="135255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ppt_x"/>
                                          </p:val>
                                        </p:tav>
                                        <p:tav tm="100000">
                                          <p:val>
                                            <p:strVal val="#ppt_x"/>
                                          </p:val>
                                        </p:tav>
                                      </p:tavLst>
                                    </p:anim>
                                    <p:anim calcmode="lin" valueType="num">
                                      <p:cBhvr additive="base">
                                        <p:cTn id="66" dur="500" fill="hold"/>
                                        <p:tgtEl>
                                          <p:spTgt spid="11"/>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ppt_x"/>
                                          </p:val>
                                        </p:tav>
                                        <p:tav tm="100000">
                                          <p:val>
                                            <p:strVal val="#ppt_x"/>
                                          </p:val>
                                        </p:tav>
                                      </p:tavLst>
                                    </p:anim>
                                    <p:anim calcmode="lin" valueType="num">
                                      <p:cBhvr additive="base">
                                        <p:cTn id="82" dur="500" fill="hold"/>
                                        <p:tgtEl>
                                          <p:spTgt spid="14"/>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rtlCol="0">
            <a:normAutofit fontScale="90000"/>
          </a:bodyPr>
          <a:lstStyle/>
          <a:p>
            <a:pPr fontAlgn="auto">
              <a:spcAft>
                <a:spcPts val="0"/>
              </a:spcAft>
              <a:defRPr/>
            </a:pPr>
            <a:r>
              <a:rPr lang="en-US" dirty="0" smtClean="0">
                <a:latin typeface="High Tower Text" pitchFamily="18" charset="0"/>
              </a:rPr>
              <a:t>Evolution of medieval sculpture</a:t>
            </a:r>
            <a:endParaRPr lang="en-US" dirty="0">
              <a:latin typeface="High Tower Text" pitchFamily="18" charset="0"/>
            </a:endParaRPr>
          </a:p>
        </p:txBody>
      </p:sp>
      <p:sp>
        <p:nvSpPr>
          <p:cNvPr id="18435" name="TextBox 3"/>
          <p:cNvSpPr txBox="1">
            <a:spLocks noChangeArrowheads="1"/>
          </p:cNvSpPr>
          <p:nvPr/>
        </p:nvSpPr>
        <p:spPr bwMode="auto">
          <a:xfrm>
            <a:off x="228600" y="762000"/>
            <a:ext cx="1665288" cy="369888"/>
          </a:xfrm>
          <a:prstGeom prst="rect">
            <a:avLst/>
          </a:prstGeom>
          <a:noFill/>
          <a:ln w="9525">
            <a:noFill/>
            <a:miter lim="800000"/>
            <a:headEnd/>
            <a:tailEnd/>
          </a:ln>
        </p:spPr>
        <p:txBody>
          <a:bodyPr wrap="none">
            <a:spAutoFit/>
          </a:bodyPr>
          <a:lstStyle/>
          <a:p>
            <a:r>
              <a:rPr lang="en-US">
                <a:latin typeface="High Tower Text" pitchFamily="18" charset="0"/>
              </a:rPr>
              <a:t>Hiberno Saxon</a:t>
            </a:r>
          </a:p>
        </p:txBody>
      </p:sp>
      <p:sp>
        <p:nvSpPr>
          <p:cNvPr id="18436" name="TextBox 4"/>
          <p:cNvSpPr txBox="1">
            <a:spLocks noChangeArrowheads="1"/>
          </p:cNvSpPr>
          <p:nvPr/>
        </p:nvSpPr>
        <p:spPr bwMode="auto">
          <a:xfrm>
            <a:off x="2133600" y="762000"/>
            <a:ext cx="1228725" cy="369888"/>
          </a:xfrm>
          <a:prstGeom prst="rect">
            <a:avLst/>
          </a:prstGeom>
          <a:noFill/>
          <a:ln w="9525">
            <a:noFill/>
            <a:miter lim="800000"/>
            <a:headEnd/>
            <a:tailEnd/>
          </a:ln>
        </p:spPr>
        <p:txBody>
          <a:bodyPr wrap="none">
            <a:spAutoFit/>
          </a:bodyPr>
          <a:lstStyle/>
          <a:p>
            <a:r>
              <a:rPr lang="en-US">
                <a:latin typeface="High Tower Text" pitchFamily="18" charset="0"/>
              </a:rPr>
              <a:t>Carolinian</a:t>
            </a:r>
          </a:p>
        </p:txBody>
      </p:sp>
      <p:sp>
        <p:nvSpPr>
          <p:cNvPr id="18437" name="TextBox 5"/>
          <p:cNvSpPr txBox="1">
            <a:spLocks noChangeArrowheads="1"/>
          </p:cNvSpPr>
          <p:nvPr/>
        </p:nvSpPr>
        <p:spPr bwMode="auto">
          <a:xfrm>
            <a:off x="3962400" y="762000"/>
            <a:ext cx="1079500" cy="369888"/>
          </a:xfrm>
          <a:prstGeom prst="rect">
            <a:avLst/>
          </a:prstGeom>
          <a:noFill/>
          <a:ln w="9525">
            <a:noFill/>
            <a:miter lim="800000"/>
            <a:headEnd/>
            <a:tailEnd/>
          </a:ln>
        </p:spPr>
        <p:txBody>
          <a:bodyPr wrap="none">
            <a:spAutoFit/>
          </a:bodyPr>
          <a:lstStyle/>
          <a:p>
            <a:r>
              <a:rPr lang="en-US">
                <a:latin typeface="High Tower Text" pitchFamily="18" charset="0"/>
              </a:rPr>
              <a:t>Ottonian</a:t>
            </a:r>
          </a:p>
        </p:txBody>
      </p:sp>
      <p:sp>
        <p:nvSpPr>
          <p:cNvPr id="18438" name="TextBox 6"/>
          <p:cNvSpPr txBox="1">
            <a:spLocks noChangeArrowheads="1"/>
          </p:cNvSpPr>
          <p:nvPr/>
        </p:nvSpPr>
        <p:spPr bwMode="auto">
          <a:xfrm>
            <a:off x="5638800" y="762000"/>
            <a:ext cx="1408113" cy="369888"/>
          </a:xfrm>
          <a:prstGeom prst="rect">
            <a:avLst/>
          </a:prstGeom>
          <a:noFill/>
          <a:ln w="9525">
            <a:noFill/>
            <a:miter lim="800000"/>
            <a:headEnd/>
            <a:tailEnd/>
          </a:ln>
        </p:spPr>
        <p:txBody>
          <a:bodyPr wrap="none">
            <a:spAutoFit/>
          </a:bodyPr>
          <a:lstStyle/>
          <a:p>
            <a:r>
              <a:rPr lang="en-US">
                <a:latin typeface="High Tower Text" pitchFamily="18" charset="0"/>
              </a:rPr>
              <a:t>Romanesque</a:t>
            </a:r>
          </a:p>
        </p:txBody>
      </p:sp>
      <p:sp>
        <p:nvSpPr>
          <p:cNvPr id="18439" name="TextBox 7"/>
          <p:cNvSpPr txBox="1">
            <a:spLocks noChangeArrowheads="1"/>
          </p:cNvSpPr>
          <p:nvPr/>
        </p:nvSpPr>
        <p:spPr bwMode="auto">
          <a:xfrm>
            <a:off x="7848600" y="762000"/>
            <a:ext cx="854075" cy="369888"/>
          </a:xfrm>
          <a:prstGeom prst="rect">
            <a:avLst/>
          </a:prstGeom>
          <a:noFill/>
          <a:ln w="9525">
            <a:noFill/>
            <a:miter lim="800000"/>
            <a:headEnd/>
            <a:tailEnd/>
          </a:ln>
        </p:spPr>
        <p:txBody>
          <a:bodyPr wrap="none">
            <a:spAutoFit/>
          </a:bodyPr>
          <a:lstStyle/>
          <a:p>
            <a:r>
              <a:rPr lang="en-US">
                <a:latin typeface="High Tower Text" pitchFamily="18" charset="0"/>
              </a:rPr>
              <a:t>Gothic</a:t>
            </a:r>
          </a:p>
        </p:txBody>
      </p:sp>
      <p:pic>
        <p:nvPicPr>
          <p:cNvPr id="9" name="Picture 8" descr="msotw9_temp0"/>
          <p:cNvPicPr>
            <a:picLocks noChangeAspect="1" noChangeArrowheads="1"/>
          </p:cNvPicPr>
          <p:nvPr/>
        </p:nvPicPr>
        <p:blipFill>
          <a:blip r:embed="rId2" cstate="print">
            <a:lum contrast="12000"/>
          </a:blip>
          <a:srcRect/>
          <a:stretch>
            <a:fillRect/>
          </a:stretch>
        </p:blipFill>
        <p:spPr bwMode="auto">
          <a:xfrm>
            <a:off x="7315200" y="1066800"/>
            <a:ext cx="1677988" cy="2305050"/>
          </a:xfrm>
          <a:prstGeom prst="rect">
            <a:avLst/>
          </a:prstGeom>
          <a:noFill/>
          <a:ln w="9525">
            <a:solidFill>
              <a:schemeClr val="bg2"/>
            </a:solidFill>
            <a:miter lim="800000"/>
            <a:headEnd/>
            <a:tailEnd/>
          </a:ln>
        </p:spPr>
      </p:pic>
      <p:pic>
        <p:nvPicPr>
          <p:cNvPr id="10" name="Picture 9" descr="http://xtimeline.s3.amazonaws.com/Upload/Use200809150806425680982/Elt200811251049056795063.jpg"/>
          <p:cNvPicPr>
            <a:picLocks noChangeAspect="1" noChangeArrowheads="1"/>
          </p:cNvPicPr>
          <p:nvPr/>
        </p:nvPicPr>
        <p:blipFill>
          <a:blip r:embed="rId3" cstate="print"/>
          <a:srcRect/>
          <a:stretch>
            <a:fillRect/>
          </a:stretch>
        </p:blipFill>
        <p:spPr bwMode="auto">
          <a:xfrm>
            <a:off x="7543800" y="5257800"/>
            <a:ext cx="1066800" cy="1600200"/>
          </a:xfrm>
          <a:prstGeom prst="rect">
            <a:avLst/>
          </a:prstGeom>
          <a:noFill/>
          <a:ln w="9525">
            <a:noFill/>
            <a:miter lim="800000"/>
            <a:headEnd/>
            <a:tailEnd/>
          </a:ln>
        </p:spPr>
      </p:pic>
      <p:pic>
        <p:nvPicPr>
          <p:cNvPr id="11" name="Picture 10" descr="Virgin w the dead Christ"/>
          <p:cNvPicPr>
            <a:picLocks noChangeAspect="1" noChangeArrowheads="1"/>
          </p:cNvPicPr>
          <p:nvPr/>
        </p:nvPicPr>
        <p:blipFill>
          <a:blip r:embed="rId4" cstate="print"/>
          <a:srcRect/>
          <a:stretch>
            <a:fillRect/>
          </a:stretch>
        </p:blipFill>
        <p:spPr bwMode="auto">
          <a:xfrm>
            <a:off x="7924800" y="3429000"/>
            <a:ext cx="1050925" cy="1725613"/>
          </a:xfrm>
          <a:prstGeom prst="rect">
            <a:avLst/>
          </a:prstGeom>
          <a:noFill/>
          <a:ln w="9525">
            <a:noFill/>
            <a:miter lim="800000"/>
            <a:headEnd/>
            <a:tailEnd/>
          </a:ln>
        </p:spPr>
      </p:pic>
      <p:pic>
        <p:nvPicPr>
          <p:cNvPr id="12" name="Picture 11" descr="http://legacy.earlham.edu/~vanbma/20th%20century/images/AAAZNSD0.jpg"/>
          <p:cNvPicPr>
            <a:picLocks noChangeAspect="1" noChangeArrowheads="1"/>
          </p:cNvPicPr>
          <p:nvPr/>
        </p:nvPicPr>
        <p:blipFill>
          <a:blip r:embed="rId5" cstate="print"/>
          <a:srcRect/>
          <a:stretch>
            <a:fillRect/>
          </a:stretch>
        </p:blipFill>
        <p:spPr bwMode="auto">
          <a:xfrm>
            <a:off x="7162800" y="3429000"/>
            <a:ext cx="609600" cy="1671638"/>
          </a:xfrm>
          <a:prstGeom prst="rect">
            <a:avLst/>
          </a:prstGeom>
          <a:noFill/>
          <a:ln w="9525">
            <a:noFill/>
            <a:miter lim="800000"/>
            <a:headEnd/>
            <a:tailEnd/>
          </a:ln>
        </p:spPr>
      </p:pic>
      <p:pic>
        <p:nvPicPr>
          <p:cNvPr id="13" name="Picture 12" descr="http://www.lukespence.com/art/101/chap17/lions.jpg"/>
          <p:cNvPicPr>
            <a:picLocks noChangeAspect="1" noChangeArrowheads="1"/>
          </p:cNvPicPr>
          <p:nvPr/>
        </p:nvPicPr>
        <p:blipFill>
          <a:blip r:embed="rId6" cstate="print"/>
          <a:srcRect/>
          <a:stretch>
            <a:fillRect/>
          </a:stretch>
        </p:blipFill>
        <p:spPr bwMode="auto">
          <a:xfrm>
            <a:off x="5638800" y="3429000"/>
            <a:ext cx="1119188" cy="1708150"/>
          </a:xfrm>
          <a:prstGeom prst="rect">
            <a:avLst/>
          </a:prstGeom>
          <a:noFill/>
          <a:ln w="9525">
            <a:noFill/>
            <a:miter lim="800000"/>
            <a:headEnd/>
            <a:tailEnd/>
          </a:ln>
        </p:spPr>
      </p:pic>
      <p:pic>
        <p:nvPicPr>
          <p:cNvPr id="14" name="Picture 13" descr="Christ in majesty w angels and 24 elders, st"/>
          <p:cNvPicPr>
            <a:picLocks noChangeAspect="1" noChangeArrowheads="1"/>
          </p:cNvPicPr>
          <p:nvPr/>
        </p:nvPicPr>
        <p:blipFill>
          <a:blip r:embed="rId7" cstate="print"/>
          <a:srcRect/>
          <a:stretch>
            <a:fillRect/>
          </a:stretch>
        </p:blipFill>
        <p:spPr bwMode="auto">
          <a:xfrm>
            <a:off x="5486400" y="2438400"/>
            <a:ext cx="1631950" cy="862013"/>
          </a:xfrm>
          <a:prstGeom prst="rect">
            <a:avLst/>
          </a:prstGeom>
          <a:noFill/>
          <a:ln w="9525">
            <a:noFill/>
            <a:miter lim="800000"/>
            <a:headEnd/>
            <a:tailEnd/>
          </a:ln>
        </p:spPr>
      </p:pic>
      <p:pic>
        <p:nvPicPr>
          <p:cNvPr id="15" name="Picture 14" descr="http://www.aug.edu/augusta/iconography/iconographySupplementalImages/autunTympanum.jpg"/>
          <p:cNvPicPr>
            <a:picLocks noChangeAspect="1" noChangeArrowheads="1"/>
          </p:cNvPicPr>
          <p:nvPr/>
        </p:nvPicPr>
        <p:blipFill>
          <a:blip r:embed="rId8" cstate="print"/>
          <a:srcRect/>
          <a:stretch>
            <a:fillRect/>
          </a:stretch>
        </p:blipFill>
        <p:spPr bwMode="auto">
          <a:xfrm>
            <a:off x="5486400" y="1295400"/>
            <a:ext cx="1557338" cy="917575"/>
          </a:xfrm>
          <a:prstGeom prst="rect">
            <a:avLst/>
          </a:prstGeom>
          <a:noFill/>
          <a:ln w="9525">
            <a:noFill/>
            <a:miter lim="800000"/>
            <a:headEnd/>
            <a:tailEnd/>
          </a:ln>
        </p:spPr>
      </p:pic>
      <p:pic>
        <p:nvPicPr>
          <p:cNvPr id="16" name="Picture 15" descr="Purse cover Sutton Hoo"/>
          <p:cNvPicPr>
            <a:picLocks noChangeAspect="1" noChangeArrowheads="1"/>
          </p:cNvPicPr>
          <p:nvPr/>
        </p:nvPicPr>
        <p:blipFill>
          <a:blip r:embed="rId9" cstate="print"/>
          <a:srcRect/>
          <a:stretch>
            <a:fillRect/>
          </a:stretch>
        </p:blipFill>
        <p:spPr bwMode="auto">
          <a:xfrm>
            <a:off x="152400" y="1143000"/>
            <a:ext cx="1858963" cy="1192213"/>
          </a:xfrm>
          <a:prstGeom prst="rect">
            <a:avLst/>
          </a:prstGeom>
          <a:noFill/>
          <a:ln w="9525">
            <a:noFill/>
            <a:miter lim="800000"/>
            <a:headEnd/>
            <a:tailEnd/>
          </a:ln>
        </p:spPr>
      </p:pic>
      <p:pic>
        <p:nvPicPr>
          <p:cNvPr id="17" name="Picture 16" descr="Animal head post, Norway, buriel ship"/>
          <p:cNvPicPr>
            <a:picLocks noChangeAspect="1" noChangeArrowheads="1"/>
          </p:cNvPicPr>
          <p:nvPr/>
        </p:nvPicPr>
        <p:blipFill>
          <a:blip r:embed="rId10" cstate="print"/>
          <a:srcRect/>
          <a:stretch>
            <a:fillRect/>
          </a:stretch>
        </p:blipFill>
        <p:spPr bwMode="auto">
          <a:xfrm>
            <a:off x="381000" y="2438400"/>
            <a:ext cx="1219200" cy="2132013"/>
          </a:xfrm>
          <a:prstGeom prst="rect">
            <a:avLst/>
          </a:prstGeom>
          <a:noFill/>
          <a:ln w="9525">
            <a:noFill/>
            <a:miter lim="800000"/>
            <a:headEnd/>
            <a:tailEnd/>
          </a:ln>
        </p:spPr>
      </p:pic>
      <p:pic>
        <p:nvPicPr>
          <p:cNvPr id="18" name="Picture 17" descr="Wood carved portal, stave Church, NOrway"/>
          <p:cNvPicPr>
            <a:picLocks noChangeAspect="1" noChangeArrowheads="1"/>
          </p:cNvPicPr>
          <p:nvPr/>
        </p:nvPicPr>
        <p:blipFill>
          <a:blip r:embed="rId11" cstate="print"/>
          <a:srcRect/>
          <a:stretch>
            <a:fillRect/>
          </a:stretch>
        </p:blipFill>
        <p:spPr bwMode="auto">
          <a:xfrm>
            <a:off x="457200" y="4800600"/>
            <a:ext cx="979488" cy="1430338"/>
          </a:xfrm>
          <a:prstGeom prst="rect">
            <a:avLst/>
          </a:prstGeom>
          <a:noFill/>
          <a:ln w="9525">
            <a:noFill/>
            <a:miter lim="800000"/>
            <a:headEnd/>
            <a:tailEnd/>
          </a:ln>
        </p:spPr>
      </p:pic>
      <p:pic>
        <p:nvPicPr>
          <p:cNvPr id="19" name="Picture 18" descr="http://www.lukespence.com/art/101/chap16/column.jpg"/>
          <p:cNvPicPr>
            <a:picLocks noChangeAspect="1" noChangeArrowheads="1"/>
          </p:cNvPicPr>
          <p:nvPr/>
        </p:nvPicPr>
        <p:blipFill>
          <a:blip r:embed="rId12" cstate="print"/>
          <a:srcRect/>
          <a:stretch>
            <a:fillRect/>
          </a:stretch>
        </p:blipFill>
        <p:spPr bwMode="auto">
          <a:xfrm>
            <a:off x="4495800" y="2209800"/>
            <a:ext cx="822325" cy="1870075"/>
          </a:xfrm>
          <a:prstGeom prst="rect">
            <a:avLst/>
          </a:prstGeom>
          <a:noFill/>
          <a:ln w="9525">
            <a:noFill/>
            <a:miter lim="800000"/>
            <a:headEnd/>
            <a:tailEnd/>
          </a:ln>
        </p:spPr>
      </p:pic>
      <p:pic>
        <p:nvPicPr>
          <p:cNvPr id="20" name="Picture 19" descr="msotw9_temp0"/>
          <p:cNvPicPr>
            <a:picLocks noChangeAspect="1" noChangeArrowheads="1"/>
          </p:cNvPicPr>
          <p:nvPr/>
        </p:nvPicPr>
        <p:blipFill>
          <a:blip r:embed="rId13" cstate="print">
            <a:lum contrast="36000"/>
          </a:blip>
          <a:srcRect/>
          <a:stretch>
            <a:fillRect/>
          </a:stretch>
        </p:blipFill>
        <p:spPr bwMode="auto">
          <a:xfrm>
            <a:off x="2133600" y="1143000"/>
            <a:ext cx="1201738" cy="1706563"/>
          </a:xfrm>
          <a:prstGeom prst="rect">
            <a:avLst/>
          </a:prstGeom>
          <a:noFill/>
          <a:ln w="9525">
            <a:noFill/>
            <a:miter lim="800000"/>
            <a:headEnd/>
            <a:tailEnd/>
          </a:ln>
        </p:spPr>
      </p:pic>
      <p:pic>
        <p:nvPicPr>
          <p:cNvPr id="21" name="Picture 20" descr="msotw9_temp0"/>
          <p:cNvPicPr>
            <a:picLocks noChangeAspect="1" noChangeArrowheads="1"/>
          </p:cNvPicPr>
          <p:nvPr/>
        </p:nvPicPr>
        <p:blipFill>
          <a:blip r:embed="rId14" cstate="print">
            <a:lum contrast="36000"/>
          </a:blip>
          <a:srcRect/>
          <a:stretch>
            <a:fillRect/>
          </a:stretch>
        </p:blipFill>
        <p:spPr bwMode="auto">
          <a:xfrm>
            <a:off x="3733800" y="4114800"/>
            <a:ext cx="1219200" cy="1711325"/>
          </a:xfrm>
          <a:prstGeom prst="rect">
            <a:avLst/>
          </a:prstGeom>
          <a:noFill/>
          <a:ln w="9525">
            <a:solidFill>
              <a:schemeClr val="bg2"/>
            </a:solidFill>
            <a:miter lim="800000"/>
            <a:headEnd/>
            <a:tailEnd/>
          </a:ln>
        </p:spPr>
      </p:pic>
      <p:pic>
        <p:nvPicPr>
          <p:cNvPr id="22" name="Picture 21" descr="msotw9_temp0"/>
          <p:cNvPicPr>
            <a:picLocks noChangeAspect="1" noChangeArrowheads="1"/>
          </p:cNvPicPr>
          <p:nvPr/>
        </p:nvPicPr>
        <p:blipFill>
          <a:blip r:embed="rId15" cstate="print">
            <a:lum contrast="36000"/>
          </a:blip>
          <a:srcRect/>
          <a:stretch>
            <a:fillRect/>
          </a:stretch>
        </p:blipFill>
        <p:spPr bwMode="auto">
          <a:xfrm>
            <a:off x="3505200" y="1219200"/>
            <a:ext cx="990600" cy="2057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ppt_x"/>
                                          </p:val>
                                        </p:tav>
                                        <p:tav tm="100000">
                                          <p:val>
                                            <p:strVal val="#ppt_x"/>
                                          </p:val>
                                        </p:tav>
                                      </p:tavLst>
                                    </p:anim>
                                    <p:anim calcmode="lin" valueType="num">
                                      <p:cBhvr additive="base">
                                        <p:cTn id="64" dur="500" fill="hold"/>
                                        <p:tgtEl>
                                          <p:spTgt spid="11"/>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endParaRPr lang="en-US" smtClean="0"/>
          </a:p>
        </p:txBody>
      </p:sp>
      <p:sp>
        <p:nvSpPr>
          <p:cNvPr id="8195" name="Content Placeholder 2"/>
          <p:cNvSpPr>
            <a:spLocks noGrp="1"/>
          </p:cNvSpPr>
          <p:nvPr>
            <p:ph idx="1"/>
          </p:nvPr>
        </p:nvSpPr>
        <p:spPr/>
        <p:txBody>
          <a:bodyPr/>
          <a:lstStyle/>
          <a:p>
            <a:pPr eaLnBrk="1" hangingPunct="1"/>
            <a:endParaRPr lang="en-US" smtClean="0"/>
          </a:p>
        </p:txBody>
      </p:sp>
      <p:pic>
        <p:nvPicPr>
          <p:cNvPr id="63492" name="Picture 4" descr="File:France laMadadleineVezelay tympanum a.jpg">
            <a:hlinkClick r:id="rId2"/>
          </p:cNvPr>
          <p:cNvPicPr>
            <a:picLocks noChangeAspect="1" noChangeArrowheads="1"/>
          </p:cNvPicPr>
          <p:nvPr/>
        </p:nvPicPr>
        <p:blipFill>
          <a:blip r:embed="rId3" cstate="print"/>
          <a:srcRect/>
          <a:stretch>
            <a:fillRect/>
          </a:stretch>
        </p:blipFill>
        <p:spPr bwMode="auto">
          <a:xfrm>
            <a:off x="0" y="381000"/>
            <a:ext cx="9107488" cy="60960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fade">
                                      <p:cBhvr>
                                        <p:cTn id="7" dur="20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latin typeface="High Tower Text" pitchFamily="18" charset="0"/>
              </a:rPr>
              <a:t>Themes to study</a:t>
            </a:r>
          </a:p>
        </p:txBody>
      </p:sp>
      <p:sp>
        <p:nvSpPr>
          <p:cNvPr id="3" name="Content Placeholder 2"/>
          <p:cNvSpPr>
            <a:spLocks noGrp="1"/>
          </p:cNvSpPr>
          <p:nvPr>
            <p:ph idx="1"/>
          </p:nvPr>
        </p:nvSpPr>
        <p:spPr/>
        <p:txBody>
          <a:bodyPr rtlCol="0">
            <a:noAutofit/>
          </a:bodyPr>
          <a:lstStyle/>
          <a:p>
            <a:pPr fontAlgn="auto">
              <a:spcAft>
                <a:spcPts val="0"/>
              </a:spcAft>
              <a:buFont typeface="Arial" pitchFamily="34" charset="0"/>
              <a:buChar char="•"/>
              <a:defRPr/>
            </a:pPr>
            <a:r>
              <a:rPr lang="en-US"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Discuss the innovations of Gothic Sculpture</a:t>
            </a:r>
          </a:p>
          <a:p>
            <a:pPr fontAlgn="auto">
              <a:spcAft>
                <a:spcPts val="0"/>
              </a:spcAft>
              <a:buFont typeface="Arial" pitchFamily="34" charset="0"/>
              <a:buChar char="•"/>
              <a:defRPr/>
            </a:pPr>
            <a:r>
              <a:rPr lang="en-US"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How a building/sculpture reflects the Gothic ideas</a:t>
            </a:r>
          </a:p>
          <a:p>
            <a:pPr fontAlgn="auto">
              <a:spcAft>
                <a:spcPts val="0"/>
              </a:spcAft>
              <a:buFont typeface="Arial" pitchFamily="34" charset="0"/>
              <a:buChar char="•"/>
              <a:defRPr/>
            </a:pPr>
            <a:r>
              <a:rPr lang="en-US"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How the ideas of Abbott Suger changed cathedral design, and what innovations were created to accommodate these ideas.</a:t>
            </a:r>
          </a:p>
          <a:p>
            <a:pPr fontAlgn="auto">
              <a:spcAft>
                <a:spcPts val="0"/>
              </a:spcAft>
              <a:buFont typeface="Arial" pitchFamily="34" charset="0"/>
              <a:buChar char="•"/>
              <a:defRPr/>
            </a:pPr>
            <a:r>
              <a:rPr lang="en-US"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How is English/German or Italian Gothic different from French Gothic.</a:t>
            </a:r>
          </a:p>
          <a:p>
            <a:pPr fontAlgn="auto">
              <a:spcAft>
                <a:spcPts val="0"/>
              </a:spcAft>
              <a:buFont typeface="Arial" pitchFamily="34" charset="0"/>
              <a:buChar char="•"/>
              <a:defRPr/>
            </a:pPr>
            <a:r>
              <a:rPr lang="en-US"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How does sculpture and architecture evolve during the Gothic time period.</a:t>
            </a:r>
          </a:p>
          <a:p>
            <a:pPr fontAlgn="auto">
              <a:spcAft>
                <a:spcPts val="0"/>
              </a:spcAft>
              <a:buFont typeface="Arial" pitchFamily="34" charset="0"/>
              <a:buChar char="•"/>
              <a:defRPr/>
            </a:pPr>
            <a:r>
              <a:rPr lang="en-US" dirty="0" smtClean="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Compare Gothic to Romanesque </a:t>
            </a:r>
            <a:endParaRPr lang="en-US" dirty="0">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latin typeface="High Tower Text" pitchFamily="18" charset="0"/>
              </a:rPr>
              <a:t>In-depth explanation of Gothic Architecture</a:t>
            </a:r>
            <a:endParaRPr lang="en-US" dirty="0">
              <a:latin typeface="High Tower Text" pitchFamily="18" charset="0"/>
            </a:endParaRPr>
          </a:p>
        </p:txBody>
      </p:sp>
      <p:sp>
        <p:nvSpPr>
          <p:cNvPr id="3076" name="Content Placeholder 2"/>
          <p:cNvSpPr>
            <a:spLocks noGrp="1"/>
          </p:cNvSpPr>
          <p:nvPr>
            <p:ph idx="1"/>
          </p:nvPr>
        </p:nvSpPr>
        <p:spPr/>
        <p:txBody>
          <a:bodyPr/>
          <a:lstStyle/>
          <a:p>
            <a:endParaRPr lang="en-US" smtClean="0"/>
          </a:p>
        </p:txBody>
      </p:sp>
    </p:spTree>
    <p:controls>
      <p:control spid="1026" name="ShockwaveFlash1" r:id="rId2" imgW="7770960" imgH="5410080"/>
    </p:controls>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81000" y="230188"/>
            <a:ext cx="4495800" cy="1329595"/>
          </a:xfrm>
        </p:spPr>
        <p:txBody>
          <a:bodyPr/>
          <a:lstStyle/>
          <a:p>
            <a:r>
              <a:rPr lang="en-US" sz="2400" dirty="0" smtClean="0"/>
              <a:t>Salisbury Cathedral</a:t>
            </a:r>
            <a:br>
              <a:rPr lang="en-US" sz="2400" dirty="0" smtClean="0"/>
            </a:br>
            <a:r>
              <a:rPr lang="en-US" sz="2400" dirty="0" smtClean="0"/>
              <a:t>Salisbury, England</a:t>
            </a:r>
            <a:br>
              <a:rPr lang="en-US" sz="2400" dirty="0" smtClean="0"/>
            </a:br>
            <a:r>
              <a:rPr lang="en-US" sz="2400" dirty="0" smtClean="0"/>
              <a:t>Gothic</a:t>
            </a:r>
            <a:br>
              <a:rPr lang="en-US" sz="2400" dirty="0" smtClean="0"/>
            </a:br>
            <a:r>
              <a:rPr lang="en-US" sz="2400" dirty="0" smtClean="0"/>
              <a:t>1220</a:t>
            </a:r>
          </a:p>
        </p:txBody>
      </p:sp>
      <p:sp>
        <p:nvSpPr>
          <p:cNvPr id="30723" name="Content Placeholder 2"/>
          <p:cNvSpPr>
            <a:spLocks noGrp="1"/>
          </p:cNvSpPr>
          <p:nvPr>
            <p:ph idx="1"/>
          </p:nvPr>
        </p:nvSpPr>
        <p:spPr>
          <a:xfrm>
            <a:off x="381000" y="1600200"/>
            <a:ext cx="4572000" cy="4038029"/>
          </a:xfrm>
        </p:spPr>
        <p:style>
          <a:lnRef idx="1">
            <a:schemeClr val="dk1"/>
          </a:lnRef>
          <a:fillRef idx="3">
            <a:schemeClr val="dk1"/>
          </a:fillRef>
          <a:effectRef idx="2">
            <a:schemeClr val="dk1"/>
          </a:effectRef>
          <a:fontRef idx="minor">
            <a:schemeClr val="lt1"/>
          </a:fontRef>
        </p:style>
        <p:txBody>
          <a:bodyPr/>
          <a:lstStyle/>
          <a:p>
            <a:r>
              <a:rPr lang="en-US" dirty="0" smtClean="0"/>
              <a:t>-English Gothic style </a:t>
            </a:r>
          </a:p>
          <a:p>
            <a:r>
              <a:rPr lang="en-US" dirty="0" smtClean="0"/>
              <a:t>-Not so high </a:t>
            </a:r>
          </a:p>
          <a:p>
            <a:r>
              <a:rPr lang="en-US" dirty="0" smtClean="0"/>
              <a:t>-Double transept</a:t>
            </a:r>
          </a:p>
          <a:p>
            <a:r>
              <a:rPr lang="en-US" dirty="0" smtClean="0"/>
              <a:t>-Emphasis on the soaring tower </a:t>
            </a:r>
          </a:p>
          <a:p>
            <a:r>
              <a:rPr lang="en-US" dirty="0" smtClean="0"/>
              <a:t>-Long nave, short transept</a:t>
            </a:r>
          </a:p>
          <a:p>
            <a:endParaRPr lang="en-US" dirty="0" smtClean="0"/>
          </a:p>
        </p:txBody>
      </p:sp>
      <p:pic>
        <p:nvPicPr>
          <p:cNvPr id="30724" name="Picture 2" descr="http://www.stonehenge-stone-circle.co.uk/stonehenge-images/salisbury_cathedral_250.jpg"/>
          <p:cNvPicPr>
            <a:picLocks noChangeAspect="1" noChangeArrowheads="1"/>
          </p:cNvPicPr>
          <p:nvPr/>
        </p:nvPicPr>
        <p:blipFill>
          <a:blip r:embed="rId2" cstate="print"/>
          <a:srcRect/>
          <a:stretch>
            <a:fillRect/>
          </a:stretch>
        </p:blipFill>
        <p:spPr bwMode="auto">
          <a:xfrm>
            <a:off x="5029200" y="228600"/>
            <a:ext cx="3823891" cy="3810000"/>
          </a:xfrm>
          <a:prstGeom prst="rect">
            <a:avLst/>
          </a:prstGeom>
          <a:noFill/>
          <a:ln w="9525">
            <a:noFill/>
            <a:miter lim="800000"/>
            <a:headEnd/>
            <a:tailEnd/>
          </a:ln>
        </p:spPr>
      </p:pic>
      <p:pic>
        <p:nvPicPr>
          <p:cNvPr id="14338" name="Picture 2" descr="http://www.bbc.co.uk/wiltshire/content/images/2007/10/22/msn_salisbury_cathedral_470x350.jpg"/>
          <p:cNvPicPr>
            <a:picLocks noChangeAspect="1" noChangeArrowheads="1"/>
          </p:cNvPicPr>
          <p:nvPr/>
        </p:nvPicPr>
        <p:blipFill>
          <a:blip r:embed="rId3" cstate="print"/>
          <a:srcRect t="10857" r="2979" b="4571"/>
          <a:stretch>
            <a:fillRect/>
          </a:stretch>
        </p:blipFill>
        <p:spPr bwMode="auto">
          <a:xfrm>
            <a:off x="5257800" y="4380832"/>
            <a:ext cx="3581400" cy="2324768"/>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553998"/>
          </a:xfrm>
        </p:spPr>
        <p:txBody>
          <a:bodyPr/>
          <a:lstStyle/>
          <a:p>
            <a:r>
              <a:rPr lang="en-US" sz="4000" dirty="0" smtClean="0"/>
              <a:t>Romanesque Durham  vs. Gothic Salisbury</a:t>
            </a:r>
            <a:endParaRPr lang="en-US" sz="4000" dirty="0"/>
          </a:p>
        </p:txBody>
      </p:sp>
      <p:sp>
        <p:nvSpPr>
          <p:cNvPr id="3" name="Content Placeholder 2"/>
          <p:cNvSpPr>
            <a:spLocks noGrp="1"/>
          </p:cNvSpPr>
          <p:nvPr>
            <p:ph idx="1"/>
          </p:nvPr>
        </p:nvSpPr>
        <p:spPr/>
        <p:txBody>
          <a:bodyPr/>
          <a:lstStyle/>
          <a:p>
            <a:endParaRPr lang="en-US" dirty="0"/>
          </a:p>
        </p:txBody>
      </p:sp>
      <p:pic>
        <p:nvPicPr>
          <p:cNvPr id="4" name="Picture 2" descr="http://christianworldtraveler.files.wordpress.com/2010/01/durhamcath.jpg"/>
          <p:cNvPicPr>
            <a:picLocks noChangeAspect="1" noChangeArrowheads="1"/>
          </p:cNvPicPr>
          <p:nvPr/>
        </p:nvPicPr>
        <p:blipFill>
          <a:blip r:embed="rId2" cstate="print"/>
          <a:srcRect/>
          <a:stretch>
            <a:fillRect/>
          </a:stretch>
        </p:blipFill>
        <p:spPr bwMode="auto">
          <a:xfrm>
            <a:off x="228600" y="1524000"/>
            <a:ext cx="4419600" cy="3314700"/>
          </a:xfrm>
          <a:prstGeom prst="rect">
            <a:avLst/>
          </a:prstGeom>
          <a:noFill/>
        </p:spPr>
      </p:pic>
      <p:pic>
        <p:nvPicPr>
          <p:cNvPr id="56324" name="Picture 4" descr="File:Salisburycathedral0246.jpg"/>
          <p:cNvPicPr>
            <a:picLocks noChangeAspect="1" noChangeArrowheads="1"/>
          </p:cNvPicPr>
          <p:nvPr/>
        </p:nvPicPr>
        <p:blipFill>
          <a:blip r:embed="rId3" cstate="print"/>
          <a:srcRect/>
          <a:stretch>
            <a:fillRect/>
          </a:stretch>
        </p:blipFill>
        <p:spPr bwMode="auto">
          <a:xfrm>
            <a:off x="4875706" y="1447800"/>
            <a:ext cx="4268294" cy="2971800"/>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endParaRPr lang="en-US" smtClean="0"/>
          </a:p>
        </p:txBody>
      </p:sp>
      <p:sp>
        <p:nvSpPr>
          <p:cNvPr id="31747" name="Content Placeholder 2"/>
          <p:cNvSpPr>
            <a:spLocks noGrp="1"/>
          </p:cNvSpPr>
          <p:nvPr>
            <p:ph idx="1"/>
          </p:nvPr>
        </p:nvSpPr>
        <p:spPr/>
        <p:txBody>
          <a:bodyPr/>
          <a:lstStyle/>
          <a:p>
            <a:endParaRPr lang="en-US" smtClean="0"/>
          </a:p>
        </p:txBody>
      </p:sp>
      <p:pic>
        <p:nvPicPr>
          <p:cNvPr id="31748" name="Picture 2" descr="http://c.photoshelter.com/img-get/I0000JaeWq8bkQbI/s"/>
          <p:cNvPicPr>
            <a:picLocks noChangeAspect="1" noChangeArrowheads="1"/>
          </p:cNvPicPr>
          <p:nvPr/>
        </p:nvPicPr>
        <p:blipFill>
          <a:blip r:embed="rId2" cstate="print"/>
          <a:srcRect/>
          <a:stretch>
            <a:fillRect/>
          </a:stretch>
        </p:blipFill>
        <p:spPr bwMode="auto">
          <a:xfrm>
            <a:off x="685800" y="533400"/>
            <a:ext cx="7780338" cy="51816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en-US" smtClean="0"/>
          </a:p>
        </p:txBody>
      </p:sp>
      <p:sp>
        <p:nvSpPr>
          <p:cNvPr id="32771" name="Rectangle 3"/>
          <p:cNvSpPr>
            <a:spLocks noGrp="1" noChangeArrowheads="1"/>
          </p:cNvSpPr>
          <p:nvPr>
            <p:ph type="body" idx="1"/>
          </p:nvPr>
        </p:nvSpPr>
        <p:spPr/>
        <p:txBody>
          <a:bodyPr/>
          <a:lstStyle/>
          <a:p>
            <a:pPr eaLnBrk="1" hangingPunct="1"/>
            <a:endParaRPr lang="en-US" smtClean="0"/>
          </a:p>
        </p:txBody>
      </p:sp>
      <p:pic>
        <p:nvPicPr>
          <p:cNvPr id="32772" name="Picture 5" descr="Nave of Salisbury Cathedral.  1220-1258">
            <a:hlinkClick r:id="rId2"/>
          </p:cNvPr>
          <p:cNvPicPr>
            <a:picLocks noChangeAspect="1" noChangeArrowheads="1"/>
          </p:cNvPicPr>
          <p:nvPr/>
        </p:nvPicPr>
        <p:blipFill>
          <a:blip r:embed="rId3" cstate="print"/>
          <a:srcRect/>
          <a:stretch>
            <a:fillRect/>
          </a:stretch>
        </p:blipFill>
        <p:spPr bwMode="auto">
          <a:xfrm>
            <a:off x="381000" y="0"/>
            <a:ext cx="4611688" cy="6858000"/>
          </a:xfrm>
          <a:prstGeom prst="rect">
            <a:avLst/>
          </a:prstGeom>
          <a:noFill/>
          <a:ln w="9525">
            <a:noFill/>
            <a:miter lim="800000"/>
            <a:headEnd/>
            <a:tailEnd/>
          </a:ln>
        </p:spPr>
      </p:pic>
      <p:pic>
        <p:nvPicPr>
          <p:cNvPr id="12290" name="Picture 2" descr="http://www.sacred-destinations.com/england/images/salisbury/cathedral/resized/eos2_102pl.jpg"/>
          <p:cNvPicPr>
            <a:picLocks noChangeAspect="1" noChangeArrowheads="1"/>
          </p:cNvPicPr>
          <p:nvPr/>
        </p:nvPicPr>
        <p:blipFill>
          <a:blip r:embed="rId4" cstate="print"/>
          <a:srcRect/>
          <a:stretch>
            <a:fillRect/>
          </a:stretch>
        </p:blipFill>
        <p:spPr bwMode="auto">
          <a:xfrm>
            <a:off x="4821790" y="0"/>
            <a:ext cx="4322210" cy="6705600"/>
          </a:xfrm>
          <a:prstGeom prst="rect">
            <a:avLst/>
          </a:prstGeom>
          <a:noFill/>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Textured template_Wine Segoe_TP10286784">
  <a:themeElements>
    <a:clrScheme name="Red Template Template">
      <a:dk1>
        <a:srgbClr val="000000"/>
      </a:dk1>
      <a:lt1>
        <a:srgbClr val="FFFFFF"/>
      </a:lt1>
      <a:dk2>
        <a:srgbClr val="9C2828"/>
      </a:dk2>
      <a:lt2>
        <a:srgbClr val="FFFF99"/>
      </a:lt2>
      <a:accent1>
        <a:srgbClr val="FFC000"/>
      </a:accent1>
      <a:accent2>
        <a:srgbClr val="0D84CD"/>
      </a:accent2>
      <a:accent3>
        <a:srgbClr val="AD5778"/>
      </a:accent3>
      <a:accent4>
        <a:srgbClr val="919E7A"/>
      </a:accent4>
      <a:accent5>
        <a:srgbClr val="DA804E"/>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40DE799-400D-457A-A0F1-CBEB124E44E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314</TotalTime>
  <Words>1403</Words>
  <Application>Microsoft Office PowerPoint</Application>
  <PresentationFormat>On-screen Show (4:3)</PresentationFormat>
  <Paragraphs>203</Paragraphs>
  <Slides>51</Slides>
  <Notes>5</Notes>
  <HiddenSlides>0</HiddenSlides>
  <MMClips>0</MMClips>
  <ScaleCrop>false</ScaleCrop>
  <HeadingPairs>
    <vt:vector size="4" baseType="variant">
      <vt:variant>
        <vt:lpstr>Theme</vt:lpstr>
      </vt:variant>
      <vt:variant>
        <vt:i4>2</vt:i4>
      </vt:variant>
      <vt:variant>
        <vt:lpstr>Slide Titles</vt:lpstr>
      </vt:variant>
      <vt:variant>
        <vt:i4>51</vt:i4>
      </vt:variant>
    </vt:vector>
  </HeadingPairs>
  <TitlesOfParts>
    <vt:vector size="53" baseType="lpstr">
      <vt:lpstr>1_Textured template_Wine Segoe_TP10286784</vt:lpstr>
      <vt:lpstr>White with Courier font for code slides</vt:lpstr>
      <vt:lpstr>Gothic Art  </vt:lpstr>
      <vt:lpstr>ID. What are the similarities/differences in the portrayal  of Christ?</vt:lpstr>
      <vt:lpstr>ID theses buildings and explain why they exemplify the periods in which they occur. </vt:lpstr>
      <vt:lpstr>ID, then place the three in order of appearance and explain what, in general, is happening to Gothic architecture. </vt:lpstr>
      <vt:lpstr>Slide 5</vt:lpstr>
      <vt:lpstr>Salisbury Cathedral Salisbury, England Gothic 1220</vt:lpstr>
      <vt:lpstr>Romanesque Durham  vs. Gothic Salisbury</vt:lpstr>
      <vt:lpstr>Slide 8</vt:lpstr>
      <vt:lpstr>Slide 9</vt:lpstr>
      <vt:lpstr>Westminster Abbey London England Perpendicular Gothic 1500 CE </vt:lpstr>
      <vt:lpstr>Slide 11</vt:lpstr>
      <vt:lpstr>English Gothic</vt:lpstr>
      <vt:lpstr>Cologne Cathedral Cologne, Germany Gothic 1248-1880 </vt:lpstr>
      <vt:lpstr>German Gothic  </vt:lpstr>
      <vt:lpstr>Milan Cathedral Milan Italy Gothic 1386</vt:lpstr>
      <vt:lpstr>Slide 16</vt:lpstr>
      <vt:lpstr>Slide 17</vt:lpstr>
      <vt:lpstr>Doge’s Palace Venice Italy Gothic 1424 CE</vt:lpstr>
      <vt:lpstr>Slide 19</vt:lpstr>
      <vt:lpstr>Italian Gothic</vt:lpstr>
      <vt:lpstr>Gothic Sculpture</vt:lpstr>
      <vt:lpstr>Jamb statues- Royal Portal Chartres Cathedral Gothic 1200 CE</vt:lpstr>
      <vt:lpstr>Visitation  Reims, Cathedral  Gothic  1250  KEY PIECE   </vt:lpstr>
      <vt:lpstr>Slide 24</vt:lpstr>
      <vt:lpstr>Slide 25</vt:lpstr>
      <vt:lpstr>Virgin and Child (Virgin of Paris) Notre Dame de Paris Gothic 1400</vt:lpstr>
      <vt:lpstr>Ekkhard and Uta,  Namburg Cathedral, Gothic  1200 </vt:lpstr>
      <vt:lpstr>Slide 28</vt:lpstr>
      <vt:lpstr>Death of the Virgin,  Strasbourg,  Gothic 1200</vt:lpstr>
      <vt:lpstr>Slide 30</vt:lpstr>
      <vt:lpstr>Above: Story of Adam and Eve Notre Dame de Paris Gothic  Left: Creation and Temptation of Adam and Eve Modena Cathedral Romanesque</vt:lpstr>
      <vt:lpstr>Slide 32</vt:lpstr>
      <vt:lpstr>Röttgen Pietà,  Gothic  1300 Key Piece </vt:lpstr>
      <vt:lpstr>Slide 34</vt:lpstr>
      <vt:lpstr>Gothic Sculpture</vt:lpstr>
      <vt:lpstr>Blanche of Castile and Louis IX,  Gothic 1200</vt:lpstr>
      <vt:lpstr>Slide 37</vt:lpstr>
      <vt:lpstr>Abraham with three Angels Psalter of St. Louis Gothic 1250 CE </vt:lpstr>
      <vt:lpstr>God as Architect of the World Gothic 1200 CE</vt:lpstr>
      <vt:lpstr>Figures based on Geometric Shapes Gothic 1220 CE</vt:lpstr>
      <vt:lpstr>Painting-Manuscript Illumination</vt:lpstr>
      <vt:lpstr>Slide 42</vt:lpstr>
      <vt:lpstr>Cathedrals in Color</vt:lpstr>
      <vt:lpstr>Slide 44</vt:lpstr>
      <vt:lpstr>Rose Window from Chartres Cathedral Gothic 1200 CE</vt:lpstr>
      <vt:lpstr>Virgin and Child and Angels Chartres Cathedral Gothic 1170</vt:lpstr>
      <vt:lpstr>Slide 47</vt:lpstr>
      <vt:lpstr>Evolution of medieval architecture</vt:lpstr>
      <vt:lpstr>Evolution of medieval sculpture</vt:lpstr>
      <vt:lpstr>Themes to study</vt:lpstr>
      <vt:lpstr>In-depth explanation of Gothic Architecture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Sample presentation slides (Wine textured design)</dc:title>
  <dc:creator>New Michelle</dc:creator>
  <cp:lastModifiedBy>reberly</cp:lastModifiedBy>
  <cp:revision>47</cp:revision>
  <dcterms:modified xsi:type="dcterms:W3CDTF">2012-10-31T17:58:38Z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TC102867849990</vt:lpwstr>
  </property>
</Properties>
</file>